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79" r:id="rId2"/>
    <p:sldId id="256" r:id="rId3"/>
    <p:sldId id="264" r:id="rId4"/>
    <p:sldId id="281" r:id="rId5"/>
    <p:sldId id="289" r:id="rId6"/>
    <p:sldId id="266" r:id="rId7"/>
    <p:sldId id="257" r:id="rId8"/>
    <p:sldId id="286" r:id="rId9"/>
    <p:sldId id="282" r:id="rId10"/>
    <p:sldId id="307" r:id="rId11"/>
    <p:sldId id="308" r:id="rId12"/>
    <p:sldId id="285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268" r:id="rId25"/>
    <p:sldId id="269" r:id="rId26"/>
    <p:sldId id="267" r:id="rId27"/>
    <p:sldId id="305" r:id="rId28"/>
    <p:sldId id="306" r:id="rId29"/>
    <p:sldId id="325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26" r:id="rId38"/>
    <p:sldId id="288" r:id="rId39"/>
    <p:sldId id="324" r:id="rId40"/>
    <p:sldId id="323" r:id="rId41"/>
    <p:sldId id="322" r:id="rId4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7C3"/>
    <a:srgbClr val="618DC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5139" autoAdjust="0"/>
  </p:normalViewPr>
  <p:slideViewPr>
    <p:cSldViewPr>
      <p:cViewPr>
        <p:scale>
          <a:sx n="66" d="100"/>
          <a:sy n="66" d="100"/>
        </p:scale>
        <p:origin x="-258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69ED6-AFE4-439A-93CE-958FA78F3D65}" type="datetimeFigureOut">
              <a:rPr lang="ko-KR" altLang="en-US" smtClean="0"/>
              <a:pPr/>
              <a:t>2023-04-28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504F2-2461-446A-B24E-F6971ED148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8252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5C3F-9D58-4C4B-99E7-F9F493B14ED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66F1F-CE9B-4651-A6AA-CD717754106B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4">
            <a:extLst>
              <a:ext uri="{FF2B5EF4-FFF2-40B4-BE49-F238E27FC236}">
                <a16:creationId xmlns:a16="http://schemas.microsoft.com/office/drawing/2014/main" xmlns="" id="{0C88A775-4BFA-CE00-E6AB-1982969F9679}"/>
              </a:ext>
            </a:extLst>
          </p:cNvPr>
          <p:cNvGrpSpPr/>
          <p:nvPr userDrawn="1"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8" name="Object 15">
              <a:extLst>
                <a:ext uri="{FF2B5EF4-FFF2-40B4-BE49-F238E27FC236}">
                  <a16:creationId xmlns:a16="http://schemas.microsoft.com/office/drawing/2014/main" xmlns="" id="{43D90DF8-997B-0AB2-061D-B59ADABAB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:a16="http://schemas.microsoft.com/office/drawing/2014/main" xmlns="" id="{8F59D7DF-BDD7-B3A9-6CBA-B1EF8D55CDA5}"/>
              </a:ext>
            </a:extLst>
          </p:cNvPr>
          <p:cNvGrpSpPr/>
          <p:nvPr userDrawn="1"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xmlns="" id="{7E8D5021-1B40-196B-BEEF-AB5B28AF1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AF348CD-A830-5CB0-E185-59C83AD3AF21}"/>
              </a:ext>
            </a:extLst>
          </p:cNvPr>
          <p:cNvSpPr txBox="1"/>
          <p:nvPr userDrawn="1"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xmlns="" id="{5C115A3B-B84B-E8FA-7C6D-FD769BE3FE6C}"/>
              </a:ext>
            </a:extLst>
          </p:cNvPr>
          <p:cNvGrpSpPr/>
          <p:nvPr userDrawn="1"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xmlns="" id="{8A2204C4-206F-B2D6-DD94-446A41BD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32B7F9D-119B-0434-8F45-29F0DEB8BFDA}"/>
              </a:ext>
            </a:extLst>
          </p:cNvPr>
          <p:cNvSpPr/>
          <p:nvPr userDrawn="1"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F767865-94D5-7E98-07CA-F020E541FE87}"/>
              </a:ext>
            </a:extLst>
          </p:cNvPr>
          <p:cNvSpPr/>
          <p:nvPr userDrawn="1"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xmlns="" id="{2AC7A2DC-AE8E-3B2D-63D4-BA84F77C833C}"/>
              </a:ext>
            </a:extLst>
          </p:cNvPr>
          <p:cNvGrpSpPr/>
          <p:nvPr userDrawn="1"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xmlns="" id="{09221E9C-2667-F252-4101-0CD1E6539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1749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4">
            <a:extLst>
              <a:ext uri="{FF2B5EF4-FFF2-40B4-BE49-F238E27FC236}">
                <a16:creationId xmlns:a16="http://schemas.microsoft.com/office/drawing/2014/main" xmlns="" id="{1DE21AD4-5FCF-6CD4-CD6E-BFF1CB278E97}"/>
              </a:ext>
            </a:extLst>
          </p:cNvPr>
          <p:cNvGrpSpPr/>
          <p:nvPr userDrawn="1"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8" name="Object 15">
              <a:extLst>
                <a:ext uri="{FF2B5EF4-FFF2-40B4-BE49-F238E27FC236}">
                  <a16:creationId xmlns:a16="http://schemas.microsoft.com/office/drawing/2014/main" xmlns="" id="{48A686C8-4C32-DFF2-20F1-00E5EC59E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:a16="http://schemas.microsoft.com/office/drawing/2014/main" xmlns="" id="{1912D67D-CDC2-C26C-B0B4-6EB134378A43}"/>
              </a:ext>
            </a:extLst>
          </p:cNvPr>
          <p:cNvGrpSpPr/>
          <p:nvPr userDrawn="1"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0" name="Object 18">
              <a:extLst>
                <a:ext uri="{FF2B5EF4-FFF2-40B4-BE49-F238E27FC236}">
                  <a16:creationId xmlns:a16="http://schemas.microsoft.com/office/drawing/2014/main" xmlns="" id="{59699B31-DD36-20EF-B035-416D8EE17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6DA9D71-C902-B128-EC84-E2B50D9E01EC}"/>
              </a:ext>
            </a:extLst>
          </p:cNvPr>
          <p:cNvSpPr txBox="1"/>
          <p:nvPr userDrawn="1"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:a16="http://schemas.microsoft.com/office/drawing/2014/main" xmlns="" id="{BAD06E4C-862B-3306-ACE9-98CEB62724A2}"/>
              </a:ext>
            </a:extLst>
          </p:cNvPr>
          <p:cNvGrpSpPr/>
          <p:nvPr userDrawn="1"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13" name="Object 6">
              <a:extLst>
                <a:ext uri="{FF2B5EF4-FFF2-40B4-BE49-F238E27FC236}">
                  <a16:creationId xmlns:a16="http://schemas.microsoft.com/office/drawing/2014/main" xmlns="" id="{73320643-9198-F1F0-92E1-2446A7E1A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EEEF800A-B10F-506C-75CE-1677A5223659}"/>
              </a:ext>
            </a:extLst>
          </p:cNvPr>
          <p:cNvSpPr/>
          <p:nvPr userDrawn="1"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BA81CD4-F272-7043-85A2-4C2280EEB7CE}"/>
              </a:ext>
            </a:extLst>
          </p:cNvPr>
          <p:cNvSpPr/>
          <p:nvPr userDrawn="1"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xmlns="" id="{9647F259-9FDA-E8E1-54DB-76B0B378D303}"/>
              </a:ext>
            </a:extLst>
          </p:cNvPr>
          <p:cNvGrpSpPr/>
          <p:nvPr userDrawn="1"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xmlns="" id="{C4C08A5E-CEA9-FAFE-BFC5-BA806281F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.png"/><Relationship Id="rId7" Type="http://schemas.openxmlformats.org/officeDocument/2006/relationships/image" Target="../media/image113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8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openxmlformats.org/officeDocument/2006/relationships/image" Target="../media/image24.jpeg"/><Relationship Id="rId25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38.svg"/><Relationship Id="rId24" Type="http://schemas.openxmlformats.org/officeDocument/2006/relationships/image" Target="../media/image31.png"/><Relationship Id="rId5" Type="http://schemas.openxmlformats.org/officeDocument/2006/relationships/image" Target="../media/image14.jpe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50.jpeg"/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5" name="그룹 1002"/>
          <p:cNvGrpSpPr/>
          <p:nvPr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4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20" name="직사각형 19"/>
          <p:cNvSpPr/>
          <p:nvPr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xmlns="" id="{BDB711E1-794B-81A5-3FDE-BC07588D7EEA}"/>
              </a:ext>
            </a:extLst>
          </p:cNvPr>
          <p:cNvGrpSpPr/>
          <p:nvPr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7" name="Object 6">
              <a:extLst>
                <a:ext uri="{FF2B5EF4-FFF2-40B4-BE49-F238E27FC236}">
                  <a16:creationId xmlns:a16="http://schemas.microsoft.com/office/drawing/2014/main" xmlns="" id="{06F5A03D-FB7B-9B9D-6122-1F6EC0304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70948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64" y="2243145"/>
            <a:ext cx="8272692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30412" y="1493046"/>
            <a:ext cx="2714644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 b="9893"/>
          <a:stretch>
            <a:fillRect/>
          </a:stretch>
        </p:blipFill>
        <p:spPr bwMode="auto">
          <a:xfrm>
            <a:off x="10106058" y="5643566"/>
            <a:ext cx="375285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16002048" y="1493046"/>
            <a:ext cx="1143008" cy="3964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4644726" y="1071534"/>
            <a:ext cx="3143272" cy="441877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총전입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+</a:t>
            </a:r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총전출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=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이동총인구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440" y="6750855"/>
            <a:ext cx="8143932" cy="1561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571440" y="5929318"/>
            <a:ext cx="3571900" cy="718876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서울시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총인구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데이터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KOSIS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" name="그룹 35"/>
          <p:cNvGrpSpPr/>
          <p:nvPr/>
        </p:nvGrpSpPr>
        <p:grpSpPr>
          <a:xfrm>
            <a:off x="9077398" y="1171575"/>
            <a:ext cx="4178662" cy="4000500"/>
            <a:chOff x="4892500" y="285728"/>
            <a:chExt cx="2089331" cy="26670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29256" y="285728"/>
              <a:ext cx="1552575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4892500" y="513495"/>
              <a:ext cx="3904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atin typeface="나눔스퀘어_ac Bold" pitchFamily="50" charset="-127"/>
                  <a:ea typeface="나눔스퀘어_ac Bold" pitchFamily="50" charset="-127"/>
                </a:rPr>
                <a:t>총전입</a:t>
              </a:r>
              <a:endParaRPr lang="en-US" altLang="ko-KR" dirty="0" smtClean="0"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dirty="0" err="1" smtClean="0">
                  <a:latin typeface="나눔스퀘어_ac Bold" pitchFamily="50" charset="-127"/>
                  <a:ea typeface="나눔스퀘어_ac Bold" pitchFamily="50" charset="-127"/>
                </a:rPr>
                <a:t>총전출</a:t>
              </a:r>
              <a:endParaRPr lang="en-US" altLang="ko-KR" dirty="0" smtClean="0"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5286380" y="642918"/>
              <a:ext cx="331473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286380" y="857232"/>
              <a:ext cx="331473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4680445" y="7293755"/>
            <a:ext cx="3071834" cy="718876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인구이동률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=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algn="ctr"/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이동총인구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서울시총인구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8564" y="1500162"/>
            <a:ext cx="3571900" cy="718876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총전입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총전출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데이터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/>
            </a:r>
            <a:b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</a:b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KOSIS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0547360" y="1543053"/>
            <a:ext cx="2714644" cy="32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0547360" y="1857378"/>
            <a:ext cx="2714644" cy="32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인구이동률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6" name="아래쪽 화살표 25"/>
          <p:cNvSpPr/>
          <p:nvPr/>
        </p:nvSpPr>
        <p:spPr>
          <a:xfrm rot="16200000">
            <a:off x="9072562" y="303607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6200000">
            <a:off x="13430280" y="303607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5644858" y="600075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9072562" y="725092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 rot="16200000">
            <a:off x="13858908" y="725092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382" y="2000228"/>
            <a:ext cx="6953250" cy="332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67617" y="5972656"/>
            <a:ext cx="769714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9"/>
          <p:cNvGrpSpPr/>
          <p:nvPr/>
        </p:nvGrpSpPr>
        <p:grpSpPr>
          <a:xfrm>
            <a:off x="10715636" y="1393005"/>
            <a:ext cx="6344708" cy="3321867"/>
            <a:chOff x="4857752" y="785794"/>
            <a:chExt cx="3172354" cy="221457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57752" y="785794"/>
              <a:ext cx="3172354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6286512" y="785794"/>
              <a:ext cx="1714512" cy="22145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358314" y="5929318"/>
            <a:ext cx="928694" cy="357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073486" y="6000756"/>
            <a:ext cx="1000132" cy="3643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 b="7692"/>
          <a:stretch>
            <a:fillRect/>
          </a:stretch>
        </p:blipFill>
        <p:spPr bwMode="auto">
          <a:xfrm>
            <a:off x="3012163" y="5324094"/>
            <a:ext cx="2559937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9367617" y="5416003"/>
            <a:ext cx="3848349" cy="441877"/>
          </a:xfrm>
          <a:prstGeom prst="rect">
            <a:avLst/>
          </a:prstGeom>
          <a:noFill/>
        </p:spPr>
        <p:txBody>
          <a:bodyPr wrap="none" lIns="163284" tIns="81642" rIns="163284" bIns="81642" rtlCol="0">
            <a:spAutoFit/>
          </a:bodyPr>
          <a:lstStyle/>
          <a:p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유동성비율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=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현금통화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/(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현금통화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+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부채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4382" y="1281352"/>
            <a:ext cx="4572032" cy="718876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현급통화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부채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데이터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ECOS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한국은행 경제통계시스템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현금유동성비율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8858248" y="2617044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13787470" y="492918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5400000">
            <a:off x="6929422" y="742951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622" y="2037904"/>
            <a:ext cx="3010908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6271" y="2357419"/>
            <a:ext cx="2438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30412" y="1142972"/>
            <a:ext cx="1905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5138" y="5935532"/>
            <a:ext cx="2639128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6701" y="6758016"/>
            <a:ext cx="2438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7536" y="5457857"/>
            <a:ext cx="213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489622" y="1357286"/>
            <a:ext cx="2857520" cy="99587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marL="342900" indent="-342900"/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실업률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,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고용률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데이터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342900" indent="-342900"/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KOSIS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342900" indent="-342900"/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15306" y="1571600"/>
            <a:ext cx="3071834" cy="718876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컬럼명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변경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연도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분기 단위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/>
            </a:r>
            <a:b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</a:b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(2006 – 2022)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실업률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 err="1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고용율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5686856" y="764382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12128913" y="335754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11947690" y="764383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5944773" y="335755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667B91CD-D002-1294-6363-B0E69C731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80" y="2786046"/>
            <a:ext cx="2614608" cy="6632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EBCF1F4-84B1-0933-DE70-252AADD7A249}"/>
              </a:ext>
            </a:extLst>
          </p:cNvPr>
          <p:cNvSpPr txBox="1"/>
          <p:nvPr/>
        </p:nvSpPr>
        <p:spPr>
          <a:xfrm>
            <a:off x="2042581" y="1474932"/>
            <a:ext cx="47136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dirty="0">
                <a:latin typeface="나눔스퀘어_ac Bold" pitchFamily="50" charset="-127"/>
                <a:ea typeface="나눔스퀘어_ac Bold" pitchFamily="50" charset="-127"/>
              </a:rPr>
              <a:t>버스정류장 정보</a:t>
            </a:r>
            <a:endParaRPr lang="en-US" altLang="ko-KR" dirty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dirty="0"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dirty="0"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ko-KR" altLang="en-US" dirty="0">
                <a:latin typeface="나눔스퀘어_ac Bold" pitchFamily="50" charset="-127"/>
                <a:ea typeface="나눔스퀘어_ac Bold" pitchFamily="50" charset="-127"/>
              </a:rPr>
              <a:t>서울 </a:t>
            </a:r>
            <a:r>
              <a:rPr lang="ko-KR" altLang="en-US" dirty="0" err="1">
                <a:latin typeface="나눔스퀘어_ac Bold" pitchFamily="50" charset="-127"/>
                <a:ea typeface="나눔스퀘어_ac Bold" pitchFamily="50" charset="-127"/>
              </a:rPr>
              <a:t>열린데이터</a:t>
            </a:r>
            <a:r>
              <a:rPr lang="ko-KR" altLang="en-US" dirty="0">
                <a:latin typeface="나눔스퀘어_ac Bold" pitchFamily="50" charset="-127"/>
                <a:ea typeface="나눔스퀘어_ac Bold" pitchFamily="50" charset="-127"/>
              </a:rPr>
              <a:t> 광장</a:t>
            </a:r>
            <a:r>
              <a:rPr lang="en-US" altLang="ko-KR" dirty="0">
                <a:latin typeface="나눔스퀘어_ac Bold" pitchFamily="50" charset="-127"/>
                <a:ea typeface="나눔스퀘어_ac Bold" pitchFamily="50" charset="-127"/>
              </a:rPr>
              <a:t>(2018~2019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)</a:t>
            </a:r>
          </a:p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         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공공데이터포털</a:t>
            </a:r>
            <a:r>
              <a:rPr lang="en-US" altLang="ko-KR" dirty="0">
                <a:latin typeface="나눔스퀘어_ac Bold" pitchFamily="50" charset="-127"/>
                <a:ea typeface="나눔스퀘어_ac Bold" pitchFamily="50" charset="-127"/>
              </a:rPr>
              <a:t>(2020~2021)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dirty="0">
              <a:latin typeface="나눔스퀘어_ac Bold" pitchFamily="50" charset="-127"/>
              <a:ea typeface="나눔스퀘어_ac Bold" pitchFamily="50" charset="-127"/>
            </a:endParaRPr>
          </a:p>
          <a:p>
            <a:endParaRPr lang="en-US" altLang="ko-KR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042580" y="4132863"/>
            <a:ext cx="8349822" cy="1391637"/>
            <a:chOff x="2042580" y="4132863"/>
            <a:chExt cx="8349822" cy="139163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C990F2C8-3E52-6C85-BEC3-A4B41289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2580" y="4132863"/>
              <a:ext cx="8349822" cy="139163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EECF3E73-8360-B7C3-88DF-560BF2CEB3B1}"/>
                </a:ext>
              </a:extLst>
            </p:cNvPr>
            <p:cNvSpPr/>
            <p:nvPr/>
          </p:nvSpPr>
          <p:spPr>
            <a:xfrm>
              <a:off x="6786546" y="4132863"/>
              <a:ext cx="1008000" cy="1391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828800" y="7844081"/>
            <a:ext cx="9071805" cy="1585699"/>
            <a:chOff x="1828800" y="7915519"/>
            <a:chExt cx="9071805" cy="1585699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B4958249-7024-190A-EF24-D357308E3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9792" y="7978293"/>
              <a:ext cx="3910813" cy="1522925"/>
            </a:xfrm>
            <a:prstGeom prst="rect">
              <a:avLst/>
            </a:prstGeom>
          </p:spPr>
        </p:pic>
        <p:pic>
          <p:nvPicPr>
            <p:cNvPr id="996" name="그림 995">
              <a:extLst>
                <a:ext uri="{FF2B5EF4-FFF2-40B4-BE49-F238E27FC236}">
                  <a16:creationId xmlns:a16="http://schemas.microsoft.com/office/drawing/2014/main" xmlns="" id="{BCE9BA1B-11C7-6949-3128-8EDA42F96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2386"/>
            <a:stretch/>
          </p:blipFill>
          <p:spPr>
            <a:xfrm>
              <a:off x="1828800" y="7915519"/>
              <a:ext cx="4821029" cy="152292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B2F135F1-4AB9-9F4F-4E50-BE1796C0C586}"/>
                </a:ext>
              </a:extLst>
            </p:cNvPr>
            <p:cNvSpPr/>
            <p:nvPr/>
          </p:nvSpPr>
          <p:spPr>
            <a:xfrm>
              <a:off x="2181915" y="8676981"/>
              <a:ext cx="2538000" cy="2157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2ECD3EBB-A8F1-54EF-FE05-40BE3464930F}"/>
                </a:ext>
              </a:extLst>
            </p:cNvPr>
            <p:cNvSpPr/>
            <p:nvPr/>
          </p:nvSpPr>
          <p:spPr>
            <a:xfrm>
              <a:off x="10399145" y="7978293"/>
              <a:ext cx="501460" cy="1522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DFDAD2-2D2F-37AA-3A78-F12974B33A63}"/>
              </a:ext>
            </a:extLst>
          </p:cNvPr>
          <p:cNvSpPr txBox="1"/>
          <p:nvPr/>
        </p:nvSpPr>
        <p:spPr>
          <a:xfrm>
            <a:off x="1828800" y="7156792"/>
            <a:ext cx="5812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이용하여 위도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경도로 구 정보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F1E122E-7CF5-3E78-5CF5-ABFA2537FB17}"/>
              </a:ext>
            </a:extLst>
          </p:cNvPr>
          <p:cNvSpPr txBox="1"/>
          <p:nvPr/>
        </p:nvSpPr>
        <p:spPr>
          <a:xfrm>
            <a:off x="13358842" y="2357418"/>
            <a:ext cx="370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이상치 처리 후 구별 개수 카운트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xmlns="" id="{FC565E1E-5473-CBB4-3042-2896C99EB822}"/>
              </a:ext>
            </a:extLst>
          </p:cNvPr>
          <p:cNvSpPr/>
          <p:nvPr/>
        </p:nvSpPr>
        <p:spPr>
          <a:xfrm>
            <a:off x="5518004" y="6064406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4D0154AA-C416-3F89-0861-A61503788A18}"/>
              </a:ext>
            </a:extLst>
          </p:cNvPr>
          <p:cNvSpPr/>
          <p:nvPr/>
        </p:nvSpPr>
        <p:spPr>
          <a:xfrm>
            <a:off x="12052703" y="8072458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2042580" y="2484859"/>
            <a:ext cx="8349821" cy="1522823"/>
            <a:chOff x="2042580" y="2484859"/>
            <a:chExt cx="8349821" cy="152282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CF5DE06-251C-5BD4-A361-F1BBBAABA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2650"/>
            <a:stretch/>
          </p:blipFill>
          <p:spPr>
            <a:xfrm>
              <a:off x="2042580" y="2484859"/>
              <a:ext cx="8349821" cy="152282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4A4433B9-4E67-4E03-F134-A748FB0265BB}"/>
                </a:ext>
              </a:extLst>
            </p:cNvPr>
            <p:cNvSpPr/>
            <p:nvPr/>
          </p:nvSpPr>
          <p:spPr>
            <a:xfrm>
              <a:off x="7385850" y="2484859"/>
              <a:ext cx="3006551" cy="1477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버스정류장 수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033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7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BA993FD-42F8-AE1E-A72F-3803B56E2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58"/>
          <a:stretch/>
        </p:blipFill>
        <p:spPr>
          <a:xfrm>
            <a:off x="888167" y="3657863"/>
            <a:ext cx="10587350" cy="4190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F56621F-3DBC-1946-A2AC-DEFA6A06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2649" y="2290791"/>
            <a:ext cx="2324100" cy="6924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4BAA87-B42A-67FD-74D3-F7E731658605}"/>
              </a:ext>
            </a:extLst>
          </p:cNvPr>
          <p:cNvSpPr txBox="1"/>
          <p:nvPr/>
        </p:nvSpPr>
        <p:spPr>
          <a:xfrm>
            <a:off x="14146967" y="1845210"/>
            <a:ext cx="3379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통일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6E41FEB-19E6-1B65-5476-E2881A28F25C}"/>
              </a:ext>
            </a:extLst>
          </p:cNvPr>
          <p:cNvSpPr txBox="1"/>
          <p:nvPr/>
        </p:nvSpPr>
        <p:spPr>
          <a:xfrm>
            <a:off x="872316" y="2782657"/>
            <a:ext cx="10557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살인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성폭력</a:t>
            </a:r>
            <a:endParaRPr lang="en-US" altLang="ko-KR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KOSIS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(1994~2021)</a:t>
            </a:r>
            <a:endParaRPr lang="ko-KR" altLang="en-US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9DCAA134-866C-0A96-7FB8-A79C1595A7B4}"/>
              </a:ext>
            </a:extLst>
          </p:cNvPr>
          <p:cNvSpPr/>
          <p:nvPr/>
        </p:nvSpPr>
        <p:spPr>
          <a:xfrm>
            <a:off x="12703564" y="5302434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범죄건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수</a:t>
            </a:r>
          </a:p>
        </p:txBody>
      </p:sp>
    </p:spTree>
    <p:extLst>
      <p:ext uri="{BB962C8B-B14F-4D97-AF65-F5344CB8AC3E}">
        <p14:creationId xmlns:p14="http://schemas.microsoft.com/office/powerpoint/2010/main" xmlns="" val="384683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EBCF1F4-84B1-0933-DE70-252AADD7A249}"/>
              </a:ext>
            </a:extLst>
          </p:cNvPr>
          <p:cNvSpPr txBox="1"/>
          <p:nvPr/>
        </p:nvSpPr>
        <p:spPr>
          <a:xfrm>
            <a:off x="1143000" y="1214410"/>
            <a:ext cx="5857860" cy="631558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휴게음식점 정보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143000" y="1799014"/>
            <a:ext cx="7630719" cy="4716086"/>
            <a:chOff x="1219200" y="1799014"/>
            <a:chExt cx="7630719" cy="4716086"/>
          </a:xfrm>
        </p:grpSpPr>
        <p:pic>
          <p:nvPicPr>
            <p:cNvPr id="1027" name="Picture 3" descr="C:\ljk9707\PythonWork\Analysis\data\MidtermProject\2.raw_data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19200" y="1799014"/>
              <a:ext cx="7630719" cy="4716086"/>
            </a:xfrm>
            <a:prstGeom prst="rect">
              <a:avLst/>
            </a:prstGeom>
            <a:noFill/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50970285-277A-ECEB-5ED0-D983254E8385}"/>
                </a:ext>
              </a:extLst>
            </p:cNvPr>
            <p:cNvSpPr/>
            <p:nvPr/>
          </p:nvSpPr>
          <p:spPr>
            <a:xfrm>
              <a:off x="1219200" y="1879878"/>
              <a:ext cx="7630719" cy="640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809" tIns="38405" rIns="76809" bIns="38405"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0450121" y="1857352"/>
            <a:ext cx="7228279" cy="3000396"/>
            <a:chOff x="10450121" y="1753124"/>
            <a:chExt cx="7228279" cy="3000396"/>
          </a:xfrm>
        </p:grpSpPr>
        <p:pic>
          <p:nvPicPr>
            <p:cNvPr id="1028" name="Picture 4" descr="C:\ljk9707\PythonWork\Analysis\data\MidtermProject\3.컬럼정리_날짜통일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450121" y="1753124"/>
              <a:ext cx="7228279" cy="3000396"/>
            </a:xfrm>
            <a:prstGeom prst="rect">
              <a:avLst/>
            </a:prstGeom>
            <a:noFill/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50970285-277A-ECEB-5ED0-D983254E8385}"/>
                </a:ext>
              </a:extLst>
            </p:cNvPr>
            <p:cNvSpPr/>
            <p:nvPr/>
          </p:nvSpPr>
          <p:spPr>
            <a:xfrm>
              <a:off x="10450121" y="1775723"/>
              <a:ext cx="7228278" cy="2385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809" tIns="38405" rIns="76809" bIns="38405"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450121" y="1416582"/>
            <a:ext cx="310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컬럼만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</a:t>
            </a:r>
          </a:p>
        </p:txBody>
      </p:sp>
      <p:pic>
        <p:nvPicPr>
          <p:cNvPr id="20" name="Picture 2" descr="C:\ljk9707\PythonWork\Analysis\data\MidtermProject\4.커피숍_다방_추출.PNG"/>
          <p:cNvPicPr>
            <a:picLocks noChangeAspect="1" noChangeArrowheads="1"/>
          </p:cNvPicPr>
          <p:nvPr/>
        </p:nvPicPr>
        <p:blipFill>
          <a:blip r:embed="rId4"/>
          <a:srcRect l="6685" b="9793"/>
          <a:stretch>
            <a:fillRect/>
          </a:stretch>
        </p:blipFill>
        <p:spPr bwMode="auto">
          <a:xfrm>
            <a:off x="5066130" y="7155300"/>
            <a:ext cx="5940000" cy="2482242"/>
          </a:xfrm>
          <a:prstGeom prst="rect">
            <a:avLst/>
          </a:prstGeom>
          <a:noFill/>
        </p:spPr>
      </p:pic>
      <p:pic>
        <p:nvPicPr>
          <p:cNvPr id="21" name="Picture 4" descr="C:\ljk9707\PythonWork\Analysis\data\MidtermProject\4.편의점_추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74079" y="7155300"/>
            <a:ext cx="6542481" cy="2484000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50970285-277A-ECEB-5ED0-D983254E8385}"/>
              </a:ext>
            </a:extLst>
          </p:cNvPr>
          <p:cNvSpPr/>
          <p:nvPr/>
        </p:nvSpPr>
        <p:spPr>
          <a:xfrm>
            <a:off x="7316427" y="7155300"/>
            <a:ext cx="642942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50970285-277A-ECEB-5ED0-D983254E8385}"/>
              </a:ext>
            </a:extLst>
          </p:cNvPr>
          <p:cNvSpPr/>
          <p:nvPr/>
        </p:nvSpPr>
        <p:spPr>
          <a:xfrm>
            <a:off x="13531533" y="7155300"/>
            <a:ext cx="535785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TextBox 23"/>
          <p:cNvSpPr txBox="1"/>
          <p:nvPr/>
        </p:nvSpPr>
        <p:spPr>
          <a:xfrm>
            <a:off x="4991160" y="6667500"/>
            <a:ext cx="451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3-1.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커피숍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다방 추출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74079" y="6664377"/>
            <a:ext cx="437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3-2.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편의점 추출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xmlns="" id="{939F6B9C-DB76-B453-B5E2-0DEE15A1CCDC}"/>
              </a:ext>
            </a:extLst>
          </p:cNvPr>
          <p:cNvSpPr/>
          <p:nvPr/>
        </p:nvSpPr>
        <p:spPr>
          <a:xfrm>
            <a:off x="9323765" y="278130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xmlns="" id="{3D9B0108-F615-8C8C-110D-964D91C332C5}"/>
              </a:ext>
            </a:extLst>
          </p:cNvPr>
          <p:cNvSpPr/>
          <p:nvPr/>
        </p:nvSpPr>
        <p:spPr>
          <a:xfrm>
            <a:off x="13566349" y="5577900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커피숍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편의점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ljk9707\PythonWork\Analysis\data\MidtermProject\5.커피숍_전처리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58822" y="1472656"/>
            <a:ext cx="3747332" cy="8100000"/>
          </a:xfrm>
          <a:prstGeom prst="rect">
            <a:avLst/>
          </a:prstGeom>
          <a:noFill/>
        </p:spPr>
      </p:pic>
      <p:pic>
        <p:nvPicPr>
          <p:cNvPr id="3077" name="Picture 5" descr="C:\ljk9707\PythonWork\Analysis\data\MidtermProject\5.편의점_전처리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37372" y="1472656"/>
            <a:ext cx="3721866" cy="810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28762" y="1500162"/>
            <a:ext cx="6040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연도별 커피숍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 개수 </a:t>
            </a:r>
            <a:r>
              <a:rPr lang="ko-KR" altLang="en-US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카운팅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(2017 – 2022)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Picture 3" descr="C:\ljk9707\PythonWork\Analysis\data\MidtermProject\7.서울시구리스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62" y="2247899"/>
            <a:ext cx="5716556" cy="1139449"/>
          </a:xfrm>
          <a:prstGeom prst="rect">
            <a:avLst/>
          </a:prstGeom>
          <a:noFill/>
        </p:spPr>
      </p:pic>
      <p:pic>
        <p:nvPicPr>
          <p:cNvPr id="1029" name="Picture 5" descr="C:\ljk9707\PythonWork\Analysis\data\MidtermProject\7.데이터 프레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62" y="3347405"/>
            <a:ext cx="5716555" cy="1643695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12620629" y="1378629"/>
            <a:ext cx="1071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63047" y="1378629"/>
            <a:ext cx="1178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커피숍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커피숍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편의점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10" y="3351244"/>
            <a:ext cx="8822365" cy="45083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3510" y="2571732"/>
            <a:ext cx="3378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자치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사설학원 개수 정보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BC3E4E1-ED44-1796-D2B0-E87B6575E348}"/>
              </a:ext>
            </a:extLst>
          </p:cNvPr>
          <p:cNvSpPr txBox="1"/>
          <p:nvPr/>
        </p:nvSpPr>
        <p:spPr>
          <a:xfrm>
            <a:off x="11201400" y="1916648"/>
            <a:ext cx="6586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입시검정 및 보습학원, 국제화 학원, 예능, 특수교육학원 데이터 추출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58C8B322-001C-9392-03FE-A8831FAC4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1852" y="2285980"/>
            <a:ext cx="4825695" cy="663887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xmlns="" id="{EF477957-E057-24B6-0CA8-42B19F0A945A}"/>
              </a:ext>
            </a:extLst>
          </p:cNvPr>
          <p:cNvSpPr/>
          <p:nvPr/>
        </p:nvSpPr>
        <p:spPr>
          <a:xfrm>
            <a:off x="10466765" y="5154722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학원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072958" y="2714608"/>
            <a:ext cx="857256" cy="6215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802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24740" y="1341493"/>
            <a:ext cx="588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 초등학교 개수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0" y="2064024"/>
            <a:ext cx="7561026" cy="73800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2BAD28B-3AD9-CA5C-F22E-E01271819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082" y="1520444"/>
            <a:ext cx="6569188" cy="779359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xmlns="" id="{4A41640B-1677-D577-A54C-9825859B74E6}"/>
              </a:ext>
            </a:extLst>
          </p:cNvPr>
          <p:cNvSpPr/>
          <p:nvPr/>
        </p:nvSpPr>
        <p:spPr>
          <a:xfrm>
            <a:off x="9267601" y="5214938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3500" b="1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144264" y="1857352"/>
            <a:ext cx="857256" cy="7500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477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BFF0BD9-3043-7926-63BB-A3C953A56A0C}"/>
              </a:ext>
            </a:extLst>
          </p:cNvPr>
          <p:cNvSpPr/>
          <p:nvPr/>
        </p:nvSpPr>
        <p:spPr>
          <a:xfrm>
            <a:off x="1219465" y="1536313"/>
            <a:ext cx="5887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사립 중학교 개수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219465" y="2324100"/>
            <a:ext cx="8675144" cy="2921582"/>
            <a:chOff x="1307056" y="2324100"/>
            <a:chExt cx="8675144" cy="292158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46625"/>
            <a:stretch/>
          </p:blipFill>
          <p:spPr>
            <a:xfrm>
              <a:off x="1307056" y="2324100"/>
              <a:ext cx="4292845" cy="25146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46342"/>
            <a:stretch/>
          </p:blipFill>
          <p:spPr>
            <a:xfrm>
              <a:off x="5599901" y="2324100"/>
              <a:ext cx="4382299" cy="2514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19441046-A85D-2867-D2D5-87697C37C5FA}"/>
                </a:ext>
              </a:extLst>
            </p:cNvPr>
            <p:cNvSpPr txBox="1"/>
            <p:nvPr/>
          </p:nvSpPr>
          <p:spPr>
            <a:xfrm>
              <a:off x="2491663" y="4876350"/>
              <a:ext cx="1923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국공립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5BBD7B2-F8F1-BE35-81B8-CF39581455CE}"/>
                </a:ext>
              </a:extLst>
            </p:cNvPr>
            <p:cNvSpPr txBox="1"/>
            <p:nvPr/>
          </p:nvSpPr>
          <p:spPr>
            <a:xfrm>
              <a:off x="6829235" y="4850368"/>
              <a:ext cx="1923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사립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356360" y="6700865"/>
            <a:ext cx="8077610" cy="2514601"/>
            <a:chOff x="1371600" y="6515099"/>
            <a:chExt cx="8077610" cy="251460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14AF5C28-1E1E-C885-E4C6-F95C8DBA5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5012"/>
            <a:stretch/>
          </p:blipFill>
          <p:spPr>
            <a:xfrm>
              <a:off x="1371600" y="6515099"/>
              <a:ext cx="4025282" cy="25146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EEF95617-3DDA-1780-C618-0AECED664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48022"/>
            <a:stretch/>
          </p:blipFill>
          <p:spPr>
            <a:xfrm>
              <a:off x="5658199" y="6515099"/>
              <a:ext cx="3791011" cy="237693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1207E703-FFBD-7246-032A-75614BE7B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1454" y="2214542"/>
            <a:ext cx="5835080" cy="6852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6A23A63-9C35-F6B4-39BC-9F0E7F46DF72}"/>
              </a:ext>
            </a:extLst>
          </p:cNvPr>
          <p:cNvSpPr txBox="1"/>
          <p:nvPr/>
        </p:nvSpPr>
        <p:spPr>
          <a:xfrm>
            <a:off x="1356360" y="6286263"/>
            <a:ext cx="2133600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정제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89F27C4-8CD0-A146-D40A-6E7235F6CD79}"/>
              </a:ext>
            </a:extLst>
          </p:cNvPr>
          <p:cNvSpPr txBox="1"/>
          <p:nvPr/>
        </p:nvSpPr>
        <p:spPr>
          <a:xfrm>
            <a:off x="11560462" y="1536313"/>
            <a:ext cx="408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국공립과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사립 학교 연도별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개수 합치기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1D2AEF58-9477-CA0A-4D6F-235A34026C0A}"/>
              </a:ext>
            </a:extLst>
          </p:cNvPr>
          <p:cNvSpPr/>
          <p:nvPr/>
        </p:nvSpPr>
        <p:spPr>
          <a:xfrm>
            <a:off x="10266753" y="728664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xmlns="" id="{52BD75F6-3D7D-D8C8-0E90-DE2CD97749B9}"/>
              </a:ext>
            </a:extLst>
          </p:cNvPr>
          <p:cNvSpPr/>
          <p:nvPr/>
        </p:nvSpPr>
        <p:spPr>
          <a:xfrm>
            <a:off x="5059126" y="5538251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b="1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015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39770" y="1018469"/>
            <a:ext cx="37947600" cy="18770227"/>
            <a:chOff x="-10825081" y="1507915"/>
            <a:chExt cx="41498256" cy="1877022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0825081" y="1507915"/>
              <a:ext cx="41498256" cy="18770227"/>
              <a:chOff x="-10825081" y="1507915"/>
              <a:chExt cx="41498256" cy="1877022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1507915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318746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230149"/>
              <a:ext cx="972009" cy="492233"/>
              <a:chOff x="7541859" y="9230149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230149"/>
                <a:ext cx="972009" cy="492233"/>
              </a:xfrm>
              <a:prstGeom prst="rect">
                <a:avLst/>
              </a:prstGeom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914400" y="1714500"/>
            <a:ext cx="13258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</a:t>
            </a:r>
            <a:r>
              <a:rPr lang="en-US" altLang="ko-KR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미치는 요인분석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5890" y="114300"/>
            <a:ext cx="237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77105" y="114300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25400" y="3924300"/>
            <a:ext cx="609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 TEAM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나석원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김현경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김현욱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송호준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이준규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</a:t>
            </a:r>
            <a:endParaRPr lang="ko-KR" altLang="en-US" sz="3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739" y="2629187"/>
            <a:ext cx="6880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(국공립,사립),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 사립), 전문고(국공립, 사립) 개수 출처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교육통계서비스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9" y="3286112"/>
            <a:ext cx="8591401" cy="4396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C5FD350-CF45-2700-4139-1C00D4D7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222" y="3166783"/>
            <a:ext cx="7060039" cy="519142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19649A9D-943D-CD19-83D9-26BED368964D}"/>
              </a:ext>
            </a:extLst>
          </p:cNvPr>
          <p:cNvSpPr/>
          <p:nvPr/>
        </p:nvSpPr>
        <p:spPr>
          <a:xfrm>
            <a:off x="9542364" y="5311802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A1D53B3-ADBD-BE0F-B745-627EA2F7632D}"/>
              </a:ext>
            </a:extLst>
          </p:cNvPr>
          <p:cNvSpPr txBox="1"/>
          <p:nvPr/>
        </p:nvSpPr>
        <p:spPr>
          <a:xfrm>
            <a:off x="10503222" y="2629187"/>
            <a:ext cx="4736778" cy="371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전문고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고등학교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20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3500" b="1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13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71" y="2228149"/>
            <a:ext cx="13689856" cy="2594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45E919E-312F-EA5E-FE1A-21D21F48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55" y="6174049"/>
            <a:ext cx="10834089" cy="28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649CE70-BC68-5413-9AAD-EFFCB3F8847A}"/>
              </a:ext>
            </a:extLst>
          </p:cNvPr>
          <p:cNvSpPr txBox="1"/>
          <p:nvPr/>
        </p:nvSpPr>
        <p:spPr>
          <a:xfrm>
            <a:off x="2299071" y="1785914"/>
            <a:ext cx="448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KOSIS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xmlns="" id="{99A51FD5-D89B-75F5-C0A1-7D835114A549}"/>
              </a:ext>
            </a:extLst>
          </p:cNvPr>
          <p:cNvSpPr/>
          <p:nvPr/>
        </p:nvSpPr>
        <p:spPr>
          <a:xfrm>
            <a:off x="8679389" y="5127046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대학교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912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0068" y="2211153"/>
            <a:ext cx="9144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서울시 종합병원</a:t>
            </a:r>
            <a:r>
              <a:rPr lang="ko-KR" altLang="en-US" dirty="0">
                <a:latin typeface="나눔스퀘어_ac Bold" pitchFamily="50" charset="-127"/>
                <a:ea typeface="나눔스퀘어_ac Bold" pitchFamily="50" charset="-127"/>
              </a:rPr>
              <a:t>, 의원, 치과, 한방의원, 일반병원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데이터 정보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서울 </a:t>
            </a:r>
            <a:r>
              <a:rPr lang="ko-KR" altLang="en-US" dirty="0" err="1">
                <a:latin typeface="나눔스퀘어_ac Bold" pitchFamily="50" charset="-127"/>
                <a:ea typeface="나눔스퀘어_ac Bold" pitchFamily="50" charset="-127"/>
              </a:rPr>
              <a:t>열린데이터</a:t>
            </a:r>
            <a:r>
              <a:rPr lang="ko-KR" altLang="en-US" dirty="0">
                <a:latin typeface="나눔스퀘어_ac Bold" pitchFamily="50" charset="-127"/>
                <a:ea typeface="나눔스퀘어_ac Bold" pitchFamily="50" charset="-127"/>
              </a:rPr>
              <a:t> 광장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rcRect r="12038"/>
          <a:stretch>
            <a:fillRect/>
          </a:stretch>
        </p:blipFill>
        <p:spPr>
          <a:xfrm>
            <a:off x="1000068" y="2860812"/>
            <a:ext cx="9582159" cy="52412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5DC4D48-8AB4-4DC6-A2AB-DFB7FA6A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416" y="1714476"/>
            <a:ext cx="4397844" cy="7533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병원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xmlns="" id="{19649A9D-943D-CD19-83D9-26BED368964D}"/>
              </a:ext>
            </a:extLst>
          </p:cNvPr>
          <p:cNvSpPr/>
          <p:nvPr/>
        </p:nvSpPr>
        <p:spPr>
          <a:xfrm>
            <a:off x="11296607" y="5030737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294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EBCF1F4-84B1-0933-DE70-252AADD7A249}"/>
              </a:ext>
            </a:extLst>
          </p:cNvPr>
          <p:cNvSpPr txBox="1"/>
          <p:nvPr/>
        </p:nvSpPr>
        <p:spPr>
          <a:xfrm>
            <a:off x="1348779" y="1620731"/>
            <a:ext cx="4713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구별 공원 정보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광장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FDFDAD2-2D2F-37AA-3A78-F12974B33A63}"/>
              </a:ext>
            </a:extLst>
          </p:cNvPr>
          <p:cNvSpPr txBox="1"/>
          <p:nvPr/>
        </p:nvSpPr>
        <p:spPr>
          <a:xfrm>
            <a:off x="1357258" y="5562764"/>
            <a:ext cx="917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지역에서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찾은후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kakkao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이용해서 공원의 자치구를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F1E122E-7CF5-3E78-5CF5-ABFA2537FB17}"/>
              </a:ext>
            </a:extLst>
          </p:cNvPr>
          <p:cNvSpPr txBox="1"/>
          <p:nvPr/>
        </p:nvSpPr>
        <p:spPr>
          <a:xfrm>
            <a:off x="13666227" y="1620731"/>
            <a:ext cx="544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 후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자치구별 공원의 수만 추출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DF4100F-44A3-9454-EF5E-C4890136CB42}"/>
              </a:ext>
            </a:extLst>
          </p:cNvPr>
          <p:cNvSpPr txBox="1"/>
          <p:nvPr/>
        </p:nvSpPr>
        <p:spPr>
          <a:xfrm>
            <a:off x="642878" y="-1143044"/>
            <a:ext cx="11428652" cy="693241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03. </a:t>
            </a:r>
            <a:r>
              <a:rPr lang="ko-KR" altLang="en-US" sz="4001" b="1" dirty="0" err="1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</a:t>
            </a:r>
            <a:r>
              <a:rPr lang="ko-KR" altLang="en-US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4001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구별 공원수</a:t>
            </a:r>
            <a:endParaRPr lang="en-US" altLang="ko-KR" sz="4001" b="1" dirty="0">
              <a:solidFill>
                <a:schemeClr val="accent1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xmlns="" id="{FC565E1E-5473-CBB4-3042-2896C99EB822}"/>
              </a:ext>
            </a:extLst>
          </p:cNvPr>
          <p:cNvSpPr/>
          <p:nvPr/>
        </p:nvSpPr>
        <p:spPr>
          <a:xfrm>
            <a:off x="5935517" y="4786310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xmlns="" id="{4D0154AA-C416-3F89-0861-A61503788A18}"/>
              </a:ext>
            </a:extLst>
          </p:cNvPr>
          <p:cNvSpPr/>
          <p:nvPr/>
        </p:nvSpPr>
        <p:spPr>
          <a:xfrm>
            <a:off x="13356344" y="6813880"/>
            <a:ext cx="734636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357258" y="5978262"/>
            <a:ext cx="11251830" cy="3165766"/>
            <a:chOff x="1452644" y="6909615"/>
            <a:chExt cx="11251830" cy="31657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r="-28264"/>
            <a:stretch/>
          </p:blipFill>
          <p:spPr>
            <a:xfrm>
              <a:off x="1501514" y="9089126"/>
              <a:ext cx="4267449" cy="9862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r="21138"/>
            <a:stretch/>
          </p:blipFill>
          <p:spPr>
            <a:xfrm>
              <a:off x="1452644" y="6942501"/>
              <a:ext cx="3403940" cy="20017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3348" y="6909615"/>
              <a:ext cx="7611126" cy="203465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3348" y="9104479"/>
              <a:ext cx="4689800" cy="827612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8236" y="2357418"/>
            <a:ext cx="1880651" cy="685603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348779" y="2357419"/>
            <a:ext cx="9233357" cy="2286016"/>
            <a:chOff x="1348779" y="1928791"/>
            <a:chExt cx="9233357" cy="22860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9"/>
            <a:srcRect t="1031" r="10327" b="43158"/>
            <a:stretch/>
          </p:blipFill>
          <p:spPr>
            <a:xfrm>
              <a:off x="1348779" y="1961391"/>
              <a:ext cx="9233357" cy="2181977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715108" y="1928791"/>
              <a:ext cx="500066" cy="2286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서울시 구별 공원수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11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914400" y="6972300"/>
            <a:ext cx="16488000" cy="2592000"/>
            <a:chOff x="914400" y="6972300"/>
            <a:chExt cx="16488000" cy="2592000"/>
          </a:xfrm>
        </p:grpSpPr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2"/>
            <a:srcRect l="7440" t="25000" r="1422"/>
            <a:stretch>
              <a:fillRect/>
            </a:stretch>
          </p:blipFill>
          <p:spPr bwMode="auto">
            <a:xfrm>
              <a:off x="914400" y="6972300"/>
              <a:ext cx="16488000" cy="259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직사각형 27"/>
            <p:cNvSpPr/>
            <p:nvPr/>
          </p:nvSpPr>
          <p:spPr>
            <a:xfrm>
              <a:off x="914400" y="6972300"/>
              <a:ext cx="11430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773400" y="6972300"/>
              <a:ext cx="16002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1295400" y="3970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</a:t>
            </a:r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시각화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762000" y="1419900"/>
            <a:ext cx="8432400" cy="5400000"/>
            <a:chOff x="762000" y="1419900"/>
            <a:chExt cx="8432400" cy="5400000"/>
          </a:xfrm>
        </p:grpSpPr>
        <p:pic>
          <p:nvPicPr>
            <p:cNvPr id="1027" name="Picture 3" descr="C:\Users\acorn\OneDrive\Desktop\중간프로젝트\2018년기준_21년 자치구별 매매가 변동율.png"/>
            <p:cNvPicPr>
              <a:picLocks noChangeArrowheads="1"/>
            </p:cNvPicPr>
            <p:nvPr/>
          </p:nvPicPr>
          <p:blipFill>
            <a:blip r:embed="rId6"/>
            <a:srcRect l="15850" t="18889"/>
            <a:stretch>
              <a:fillRect/>
            </a:stretch>
          </p:blipFill>
          <p:spPr bwMode="auto">
            <a:xfrm>
              <a:off x="914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7620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매매가 변동률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4400" y="27629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노원구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62400" y="32963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성북구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0" y="49727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동작구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14400" y="6819899"/>
            <a:ext cx="16611600" cy="2819401"/>
            <a:chOff x="914400" y="6896100"/>
            <a:chExt cx="16422553" cy="2662768"/>
          </a:xfrm>
        </p:grpSpPr>
        <p:pic>
          <p:nvPicPr>
            <p:cNvPr id="1028" name="Picture 4" descr="C:\Users\acorn\OneDrive\Desktop\중간프로젝트\2018년기준_21년 자치구별 매매가 변동율 top3.png"/>
            <p:cNvPicPr>
              <a:picLocks noChangeAspect="1" noChangeArrowheads="1"/>
            </p:cNvPicPr>
            <p:nvPr/>
          </p:nvPicPr>
          <p:blipFill>
            <a:blip r:embed="rId7"/>
            <a:srcRect l="7488" t="26966" r="1774"/>
            <a:stretch>
              <a:fillRect/>
            </a:stretch>
          </p:blipFill>
          <p:spPr bwMode="auto">
            <a:xfrm>
              <a:off x="915267" y="6968068"/>
              <a:ext cx="16421686" cy="2590800"/>
            </a:xfrm>
            <a:prstGeom prst="rect">
              <a:avLst/>
            </a:prstGeom>
            <a:noFill/>
          </p:spPr>
        </p:pic>
        <p:sp>
          <p:nvSpPr>
            <p:cNvPr id="24" name="직사각형 23"/>
            <p:cNvSpPr/>
            <p:nvPr/>
          </p:nvSpPr>
          <p:spPr>
            <a:xfrm>
              <a:off x="14231831" y="6896101"/>
              <a:ext cx="14478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14400" y="6896100"/>
              <a:ext cx="11430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296400" y="1419900"/>
            <a:ext cx="8280000" cy="5400000"/>
            <a:chOff x="9296400" y="1419900"/>
            <a:chExt cx="8280000" cy="5400000"/>
          </a:xfrm>
        </p:grpSpPr>
        <p:pic>
          <p:nvPicPr>
            <p:cNvPr id="1026" name="Picture 2" descr="C:\Users\acorn\OneDrive\Desktop\중간프로젝트\2018년기준_21년 자치구별 전월세가 변동율.png"/>
            <p:cNvPicPr>
              <a:picLocks noChangeArrowheads="1"/>
            </p:cNvPicPr>
            <p:nvPr/>
          </p:nvPicPr>
          <p:blipFill>
            <a:blip r:embed="rId8"/>
            <a:srcRect l="15436" t="16904" r="671" b="562"/>
            <a:stretch>
              <a:fillRect/>
            </a:stretch>
          </p:blipFill>
          <p:spPr bwMode="auto">
            <a:xfrm>
              <a:off x="9296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92964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전월세가</a:t>
              </a:r>
              <a:r>
                <a:rPr lang="ko-KR" altLang="en-US" sz="3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 변동률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335000" y="33147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중랑구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658600" y="35433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종로구</a:t>
              </a:r>
              <a:endParaRPr lang="ko-KR" altLang="en-US" sz="1500" dirty="0">
                <a:solidFill>
                  <a:schemeClr val="bg1"/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496800" y="22479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도봉구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1295400" y="3970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요인 </a:t>
            </a:r>
          </a:p>
        </p:txBody>
      </p:sp>
      <p:grpSp>
        <p:nvGrpSpPr>
          <p:cNvPr id="7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6" name="Picture 8" descr="C:\Users\acorn\OneDrive\Desktop\중간프로젝트\image\경제적 요인 plotly graph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44000" y="1698300"/>
            <a:ext cx="16200000" cy="75600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Picture 2" descr="C:\Users\acorn\OneDrive\Desktop\중간프로젝트\image\heatmap 전월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91725" y="2036881"/>
            <a:ext cx="6391275" cy="7488238"/>
          </a:xfrm>
          <a:prstGeom prst="rect">
            <a:avLst/>
          </a:prstGeom>
          <a:noFill/>
        </p:spPr>
      </p:pic>
      <p:pic>
        <p:nvPicPr>
          <p:cNvPr id="3075" name="Picture 3" descr="C:\Users\acorn\OneDrive\Desktop\중간프로젝트\image\heatmap 매매가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62125" y="2009100"/>
            <a:ext cx="6391275" cy="75438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1506200" y="1409700"/>
            <a:ext cx="3267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월세가 변동률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57600" y="14097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 변동률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95400" y="3970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환경적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jk9707\Rwork\MidtermProject\R_cor_coffee_convenience_schoo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57300"/>
            <a:ext cx="12180947" cy="3733800"/>
          </a:xfrm>
          <a:prstGeom prst="rect">
            <a:avLst/>
          </a:prstGeom>
          <a:noFill/>
        </p:spPr>
      </p:pic>
      <p:pic>
        <p:nvPicPr>
          <p:cNvPr id="1027" name="Picture 3" descr="C:\ljk9707\Rwork\MidtermProject\R_cor_coffee_convenience_school_plot.png"/>
          <p:cNvPicPr>
            <a:picLocks noChangeAspect="1" noChangeArrowheads="1"/>
          </p:cNvPicPr>
          <p:nvPr/>
        </p:nvPicPr>
        <p:blipFill>
          <a:blip r:embed="rId3"/>
          <a:srcRect t="5659"/>
          <a:stretch>
            <a:fillRect/>
          </a:stretch>
        </p:blipFill>
        <p:spPr bwMode="auto">
          <a:xfrm>
            <a:off x="11125200" y="5159115"/>
            <a:ext cx="6682135" cy="453046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295400" y="3970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 dirty="0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D46723E-7995-E960-A699-D936781B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1409700"/>
            <a:ext cx="8610600" cy="4142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469536C0-6F9C-6179-2EE6-5FB75658A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634" y="4838700"/>
            <a:ext cx="8105775" cy="48365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5400" y="3970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05. </a:t>
            </a:r>
            <a:r>
              <a:rPr lang="ko-KR" altLang="en-US" sz="4000" b="1" dirty="0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데이터분석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7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2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41" name="Picture 2" descr="jeonse 2"/>
          <p:cNvPicPr>
            <a:picLocks noChangeArrowheads="1"/>
          </p:cNvPicPr>
          <p:nvPr/>
        </p:nvPicPr>
        <p:blipFill>
          <a:blip r:embed="rId4">
            <a:grayscl/>
          </a:blip>
          <a:srcRect l="31531" r="38592"/>
          <a:stretch>
            <a:fillRect/>
          </a:stretch>
        </p:blipFill>
        <p:spPr bwMode="auto">
          <a:xfrm>
            <a:off x="12268200" y="0"/>
            <a:ext cx="5040000" cy="102852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1219200" y="1595165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</a:t>
            </a:r>
            <a:r>
              <a:rPr lang="en-US" altLang="ko-KR" sz="6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	</a:t>
            </a:r>
            <a:r>
              <a:rPr lang="ko-KR" altLang="en-US" sz="6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9200" y="2626459"/>
            <a:ext cx="6096000" cy="6555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dirty="0" smtClean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01. </a:t>
            </a:r>
            <a:r>
              <a:rPr lang="ko-KR" altLang="en-US" sz="3500" dirty="0" smtClean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팀 구성 및 역할</a:t>
            </a:r>
            <a:endParaRPr lang="en-US" altLang="ko-KR" sz="3500" dirty="0" smtClean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 smtClean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02.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배경 및 목적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 smtClean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03.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가설 설정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 smtClean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04.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수집 </a:t>
            </a: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&amp;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전처리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 smtClean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05.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시각화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 smtClean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06.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분석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 smtClean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07.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결론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 smtClean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08.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자체 평가 의견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5800" y="266700"/>
            <a:ext cx="163068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 미치는 요인분석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">
            <a:extLst>
              <a:ext uri="{FF2B5EF4-FFF2-40B4-BE49-F238E27FC236}">
                <a16:creationId xmlns:a16="http://schemas.microsoft.com/office/drawing/2014/main" xmlns="" id="{EA354094-3FF3-E9ED-F07D-40C4218BEAFB}"/>
              </a:ext>
            </a:extLst>
          </p:cNvPr>
          <p:cNvGrpSpPr/>
          <p:nvPr/>
        </p:nvGrpSpPr>
        <p:grpSpPr>
          <a:xfrm>
            <a:off x="4705350" y="2019300"/>
            <a:ext cx="8877300" cy="7497306"/>
            <a:chOff x="914400" y="1211759"/>
            <a:chExt cx="9729431" cy="876204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4400" y="1211759"/>
              <a:ext cx="9729431" cy="876204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2C22D7A4-E3F9-BF70-BFAC-9C9CFF3F6B5D}"/>
                </a:ext>
              </a:extLst>
            </p:cNvPr>
            <p:cNvSpPr/>
            <p:nvPr/>
          </p:nvSpPr>
          <p:spPr>
            <a:xfrm>
              <a:off x="8991600" y="1211759"/>
              <a:ext cx="533400" cy="86561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B946E90D-D371-FFC8-EA5E-E460A2449528}"/>
                </a:ext>
              </a:extLst>
            </p:cNvPr>
            <p:cNvSpPr/>
            <p:nvPr/>
          </p:nvSpPr>
          <p:spPr>
            <a:xfrm>
              <a:off x="2209800" y="1211759"/>
              <a:ext cx="6096000" cy="8656141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373C73-349C-99C2-3805-71F86FB83387}"/>
              </a:ext>
            </a:extLst>
          </p:cNvPr>
          <p:cNvSpPr txBox="1"/>
          <p:nvPr/>
        </p:nvSpPr>
        <p:spPr>
          <a:xfrm>
            <a:off x="8077200" y="145939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3628F6-21DB-7B75-0057-340313B15AA9}"/>
              </a:ext>
            </a:extLst>
          </p:cNvPr>
          <p:cNvSpPr txBox="1"/>
          <p:nvPr/>
        </p:nvSpPr>
        <p:spPr>
          <a:xfrm>
            <a:off x="11658600" y="145939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데이터분석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err="1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~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환경적요인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5385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28630" y="2714608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종속변수와 독립변수 간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상관계수 비교 </a:t>
            </a:r>
          </a:p>
        </p:txBody>
      </p:sp>
      <p:grpSp>
        <p:nvGrpSpPr>
          <p:cNvPr id="2" name="그룹 10">
            <a:extLst>
              <a:ext uri="{FF2B5EF4-FFF2-40B4-BE49-F238E27FC236}">
                <a16:creationId xmlns:a16="http://schemas.microsoft.com/office/drawing/2014/main" xmlns="" id="{35DAC555-2264-17D1-B3A5-A22B5C3E881D}"/>
              </a:ext>
            </a:extLst>
          </p:cNvPr>
          <p:cNvGrpSpPr/>
          <p:nvPr/>
        </p:nvGrpSpPr>
        <p:grpSpPr>
          <a:xfrm>
            <a:off x="1035310" y="3563524"/>
            <a:ext cx="16703040" cy="2902744"/>
            <a:chOff x="441960" y="2697480"/>
            <a:chExt cx="17646015" cy="31389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1480"/>
            <a:stretch/>
          </p:blipFill>
          <p:spPr>
            <a:xfrm>
              <a:off x="457200" y="2697480"/>
              <a:ext cx="17630775" cy="313896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57200" y="4511278"/>
              <a:ext cx="3143250" cy="357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41960" y="3567826"/>
              <a:ext cx="3143250" cy="3714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7200" y="5472113"/>
              <a:ext cx="3143250" cy="364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D5A6937-FDE9-F32D-CA37-9F72206D5F68}"/>
              </a:ext>
            </a:extLst>
          </p:cNvPr>
          <p:cNvSpPr txBox="1"/>
          <p:nvPr/>
        </p:nvSpPr>
        <p:spPr>
          <a:xfrm>
            <a:off x="2224030" y="7397353"/>
            <a:ext cx="12063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정류장 수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학교 수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대학교 수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sz="27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전월세가와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5869C92C-E41E-9E20-CC74-261229D39521}"/>
              </a:ext>
            </a:extLst>
          </p:cNvPr>
          <p:cNvSpPr/>
          <p:nvPr/>
        </p:nvSpPr>
        <p:spPr>
          <a:xfrm>
            <a:off x="1049736" y="7200575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데이터분석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err="1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~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환경적요인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33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64293"/>
            <a:ext cx="9650471" cy="77826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DEDAF5-C75E-B2C8-3708-BB94368C3C76}"/>
              </a:ext>
            </a:extLst>
          </p:cNvPr>
          <p:cNvSpPr txBox="1"/>
          <p:nvPr/>
        </p:nvSpPr>
        <p:spPr>
          <a:xfrm>
            <a:off x="685800" y="1285848"/>
            <a:ext cx="87489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3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7BB8F3C-902E-9585-906A-D9E004FD5129}"/>
              </a:ext>
            </a:extLst>
          </p:cNvPr>
          <p:cNvSpPr/>
          <p:nvPr/>
        </p:nvSpPr>
        <p:spPr>
          <a:xfrm>
            <a:off x="5562600" y="8869680"/>
            <a:ext cx="424256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347D2A-8DB9-A74D-2888-A7A324901B2E}"/>
              </a:ext>
            </a:extLst>
          </p:cNvPr>
          <p:cNvSpPr txBox="1"/>
          <p:nvPr/>
        </p:nvSpPr>
        <p:spPr>
          <a:xfrm>
            <a:off x="9982200" y="8763684"/>
            <a:ext cx="3200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39.02%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7540C15D-ACD9-056A-E51A-AB690C109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394" b="63786"/>
          <a:stretch/>
        </p:blipFill>
        <p:spPr>
          <a:xfrm>
            <a:off x="10305791" y="6203277"/>
            <a:ext cx="7360921" cy="9517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FC9D669-0EB7-4B81-F7A2-BDC9D428C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34792" r="35974"/>
          <a:stretch/>
        </p:blipFill>
        <p:spPr>
          <a:xfrm>
            <a:off x="10305791" y="2906944"/>
            <a:ext cx="5379721" cy="1713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101E1E8-FADB-1BC8-A7D0-520066536A34}"/>
              </a:ext>
            </a:extLst>
          </p:cNvPr>
          <p:cNvSpPr txBox="1"/>
          <p:nvPr/>
        </p:nvSpPr>
        <p:spPr>
          <a:xfrm>
            <a:off x="10305791" y="2324100"/>
            <a:ext cx="3700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7017F4-5881-FC36-1536-0EB6A61F3B15}"/>
              </a:ext>
            </a:extLst>
          </p:cNvPr>
          <p:cNvSpPr txBox="1"/>
          <p:nvPr/>
        </p:nvSpPr>
        <p:spPr>
          <a:xfrm>
            <a:off x="10305791" y="5199407"/>
            <a:ext cx="6936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독립성 검정</a:t>
            </a:r>
            <a:endParaRPr lang="en-US" altLang="ko-KR" sz="3000" dirty="0">
              <a:solidFill>
                <a:schemeClr val="accent1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000" dirty="0" err="1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병원수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3000" dirty="0" err="1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학원수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076F79B-B080-8DD4-34C2-CAD4DE4AA754}"/>
              </a:ext>
            </a:extLst>
          </p:cNvPr>
          <p:cNvSpPr/>
          <p:nvPr/>
        </p:nvSpPr>
        <p:spPr>
          <a:xfrm>
            <a:off x="14630400" y="6438900"/>
            <a:ext cx="2990592" cy="7161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0CCD90B-6E2B-454F-A2C4-3514D418A3C0}"/>
              </a:ext>
            </a:extLst>
          </p:cNvPr>
          <p:cNvSpPr/>
          <p:nvPr/>
        </p:nvSpPr>
        <p:spPr>
          <a:xfrm>
            <a:off x="12192000" y="4305300"/>
            <a:ext cx="2590800" cy="315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데이터분석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err="1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~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환경적요인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13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69" t="14407"/>
          <a:stretch/>
        </p:blipFill>
        <p:spPr>
          <a:xfrm>
            <a:off x="2421779" y="2624832"/>
            <a:ext cx="13508831" cy="7215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21779" y="1785914"/>
            <a:ext cx="8651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AIC(</a:t>
            </a:r>
            <a:r>
              <a:rPr lang="en-US" altLang="ko-KR" sz="2800" dirty="0" err="1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Akaike’s</a:t>
            </a:r>
            <a:r>
              <a:rPr lang="en-US" altLang="ko-KR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Information  Criterion)</a:t>
            </a:r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낮은 조합 찾기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468"/>
          <a:stretch/>
        </p:blipFill>
        <p:spPr>
          <a:xfrm>
            <a:off x="2421779" y="3537461"/>
            <a:ext cx="7193756" cy="29575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21779" y="7035437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종속변수 보정필요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779" y="7768285"/>
            <a:ext cx="6186488" cy="1285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AD44578-2094-D40A-C791-AB77E73105B8}"/>
              </a:ext>
            </a:extLst>
          </p:cNvPr>
          <p:cNvSpPr/>
          <p:nvPr/>
        </p:nvSpPr>
        <p:spPr>
          <a:xfrm>
            <a:off x="3500398" y="3607857"/>
            <a:ext cx="17526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D454464-D5F0-2230-BC17-0AD01E0C03F9}"/>
              </a:ext>
            </a:extLst>
          </p:cNvPr>
          <p:cNvSpPr/>
          <p:nvPr/>
        </p:nvSpPr>
        <p:spPr>
          <a:xfrm>
            <a:off x="2421779" y="8692257"/>
            <a:ext cx="1714499" cy="3619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데이터분석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err="1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~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환경적요인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17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26820" y="1334132"/>
            <a:ext cx="13873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다중회귀분석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1226820" y="2707814"/>
            <a:ext cx="8877300" cy="6736706"/>
            <a:chOff x="1257300" y="2707814"/>
            <a:chExt cx="8877300" cy="67367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4018"/>
            <a:stretch/>
          </p:blipFill>
          <p:spPr>
            <a:xfrm>
              <a:off x="1257300" y="2707814"/>
              <a:ext cx="8877300" cy="67367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xmlns="" id="{21AEA8A5-4ED4-F409-64D8-3989AAB7AB66}"/>
                </a:ext>
              </a:extLst>
            </p:cNvPr>
            <p:cNvSpPr/>
            <p:nvPr/>
          </p:nvSpPr>
          <p:spPr>
            <a:xfrm>
              <a:off x="5562600" y="8745900"/>
              <a:ext cx="3905250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14515D0-4CC0-9761-B28D-CC202CA9B806}"/>
              </a:ext>
            </a:extLst>
          </p:cNvPr>
          <p:cNvSpPr txBox="1"/>
          <p:nvPr/>
        </p:nvSpPr>
        <p:spPr>
          <a:xfrm>
            <a:off x="10358446" y="1562100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BB2CBA-9643-4AE1-0F45-76A9007669CB}"/>
              </a:ext>
            </a:extLst>
          </p:cNvPr>
          <p:cNvSpPr txBox="1"/>
          <p:nvPr/>
        </p:nvSpPr>
        <p:spPr>
          <a:xfrm>
            <a:off x="10358446" y="3924300"/>
            <a:ext cx="69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병원수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학원수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358446" y="4914900"/>
            <a:ext cx="6810759" cy="737347"/>
            <a:chOff x="10258041" y="4914900"/>
            <a:chExt cx="6810759" cy="73734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D9DF4248-2360-2348-3640-06E927253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862"/>
            <a:stretch/>
          </p:blipFill>
          <p:spPr>
            <a:xfrm>
              <a:off x="10258041" y="4914900"/>
              <a:ext cx="6810759" cy="73734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EF9B2CD5-ED56-EC7F-6801-B91EE8A31FB1}"/>
                </a:ext>
              </a:extLst>
            </p:cNvPr>
            <p:cNvSpPr/>
            <p:nvPr/>
          </p:nvSpPr>
          <p:spPr>
            <a:xfrm>
              <a:off x="14016731" y="4991100"/>
              <a:ext cx="2594869" cy="661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167C9C2-F914-4AF7-3322-F2407CCF14F5}"/>
              </a:ext>
            </a:extLst>
          </p:cNvPr>
          <p:cNvSpPr txBox="1"/>
          <p:nvPr/>
        </p:nvSpPr>
        <p:spPr>
          <a:xfrm>
            <a:off x="10358446" y="5893326"/>
            <a:ext cx="6420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높은 요인 제외 후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A6D5D59-728F-7590-4BFC-95DEF4F28D63}"/>
              </a:ext>
            </a:extLst>
          </p:cNvPr>
          <p:cNvSpPr txBox="1"/>
          <p:nvPr/>
        </p:nvSpPr>
        <p:spPr>
          <a:xfrm>
            <a:off x="8729682" y="9144028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34.08%</a:t>
            </a:r>
            <a:endParaRPr lang="ko-KR" altLang="en-US" sz="28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0358446" y="2127367"/>
            <a:ext cx="6810759" cy="1622139"/>
            <a:chOff x="10399139" y="2127367"/>
            <a:chExt cx="6810759" cy="162213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C728465B-A960-B7AE-AD35-7D31FFB10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497"/>
            <a:stretch/>
          </p:blipFill>
          <p:spPr>
            <a:xfrm>
              <a:off x="10399139" y="2127367"/>
              <a:ext cx="6810759" cy="1622139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0E5D8121-8CA9-D206-8534-706572B4C2F2}"/>
                </a:ext>
              </a:extLst>
            </p:cNvPr>
            <p:cNvSpPr/>
            <p:nvPr/>
          </p:nvSpPr>
          <p:spPr>
            <a:xfrm>
              <a:off x="12039600" y="3343579"/>
              <a:ext cx="2160000" cy="3685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26820" y="2051621"/>
            <a:ext cx="9182100" cy="452735"/>
            <a:chOff x="1257301" y="2051621"/>
            <a:chExt cx="9182100" cy="4527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301" y="2051621"/>
              <a:ext cx="9182100" cy="42487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1B693D14-3590-37D4-6F0A-EE43E82FD5EC}"/>
                </a:ext>
              </a:extLst>
            </p:cNvPr>
            <p:cNvSpPr/>
            <p:nvPr/>
          </p:nvSpPr>
          <p:spPr>
            <a:xfrm>
              <a:off x="2362200" y="2127367"/>
              <a:ext cx="1981200" cy="3769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358446" y="6438900"/>
            <a:ext cx="7238999" cy="685800"/>
            <a:chOff x="10439401" y="6438900"/>
            <a:chExt cx="7238999" cy="68580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B102A5BC-823F-9441-783E-CFB1B6B8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39401" y="6487007"/>
              <a:ext cx="7238999" cy="637693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DBC40DE3-8BCA-DA20-69C4-D0EBFF6ADB53}"/>
                </a:ext>
              </a:extLst>
            </p:cNvPr>
            <p:cNvSpPr/>
            <p:nvPr/>
          </p:nvSpPr>
          <p:spPr>
            <a:xfrm>
              <a:off x="11353800" y="6438900"/>
              <a:ext cx="5918967" cy="32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27">
            <a:extLst>
              <a:ext uri="{FF2B5EF4-FFF2-40B4-BE49-F238E27FC236}">
                <a16:creationId xmlns:a16="http://schemas.microsoft.com/office/drawing/2014/main" xmlns="" id="{C49D0FAA-715C-4D44-92DE-84848ACD893F}"/>
              </a:ext>
            </a:extLst>
          </p:cNvPr>
          <p:cNvGrpSpPr/>
          <p:nvPr/>
        </p:nvGrpSpPr>
        <p:grpSpPr>
          <a:xfrm>
            <a:off x="10358446" y="7124700"/>
            <a:ext cx="5943599" cy="2024641"/>
            <a:chOff x="10439401" y="7280941"/>
            <a:chExt cx="5943599" cy="2024641"/>
          </a:xfrm>
        </p:grpSpPr>
        <p:grpSp>
          <p:nvGrpSpPr>
            <p:cNvPr id="13" name="그룹 24">
              <a:extLst>
                <a:ext uri="{FF2B5EF4-FFF2-40B4-BE49-F238E27FC236}">
                  <a16:creationId xmlns:a16="http://schemas.microsoft.com/office/drawing/2014/main" xmlns="" id="{26088CE0-FE4C-B76D-283B-4AFEAC9697A1}"/>
                </a:ext>
              </a:extLst>
            </p:cNvPr>
            <p:cNvGrpSpPr/>
            <p:nvPr/>
          </p:nvGrpSpPr>
          <p:grpSpPr>
            <a:xfrm>
              <a:off x="10439401" y="7280941"/>
              <a:ext cx="5943599" cy="2024641"/>
              <a:chOff x="10439401" y="6981199"/>
              <a:chExt cx="6859296" cy="232438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xmlns="" id="{6EB3D331-B5BD-3669-3657-5FF7486E4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/>
              <a:stretch/>
            </p:blipFill>
            <p:spPr>
              <a:xfrm>
                <a:off x="10559724" y="7072725"/>
                <a:ext cx="6426851" cy="2232858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xmlns="" id="{CF124A9B-5AFC-E066-52E0-A5CE47578AF5}"/>
                  </a:ext>
                </a:extLst>
              </p:cNvPr>
              <p:cNvSpPr/>
              <p:nvPr/>
            </p:nvSpPr>
            <p:spPr>
              <a:xfrm>
                <a:off x="10439401" y="6981199"/>
                <a:ext cx="6859296" cy="129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63DE6B68-9083-CD69-DBE4-64DF77F1508A}"/>
                </a:ext>
              </a:extLst>
            </p:cNvPr>
            <p:cNvSpPr/>
            <p:nvPr/>
          </p:nvSpPr>
          <p:spPr>
            <a:xfrm>
              <a:off x="11353800" y="7360664"/>
              <a:ext cx="1331465" cy="260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데이터분석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err="1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~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환경적요인</a:t>
            </a:r>
            <a:endParaRPr lang="ko-KR" altLang="en-US" sz="3500" dirty="0" smtClean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2705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7301" y="547689"/>
            <a:ext cx="13197254" cy="375504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전월세</a:t>
            </a:r>
            <a:r>
              <a:rPr lang="en-US" altLang="ko-KR" sz="3000" dirty="0"/>
              <a:t>~</a:t>
            </a:r>
            <a:r>
              <a:rPr lang="ko-KR" altLang="en-US" sz="3000" dirty="0"/>
              <a:t>인프라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8200" y="1258402"/>
            <a:ext cx="1273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가장 낮은 조합을 가지고 다중회귀분석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E5F1323-DA39-FFB5-DE13-A991E572E07B}"/>
              </a:ext>
            </a:extLst>
          </p:cNvPr>
          <p:cNvSpPr txBox="1"/>
          <p:nvPr/>
        </p:nvSpPr>
        <p:spPr>
          <a:xfrm>
            <a:off x="10565695" y="2400743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2C229E1-10EE-906E-BF86-DD29CA138562}"/>
              </a:ext>
            </a:extLst>
          </p:cNvPr>
          <p:cNvSpPr txBox="1"/>
          <p:nvPr/>
        </p:nvSpPr>
        <p:spPr>
          <a:xfrm>
            <a:off x="10639599" y="5127590"/>
            <a:ext cx="425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 없음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4" name="그룹 18">
            <a:extLst>
              <a:ext uri="{FF2B5EF4-FFF2-40B4-BE49-F238E27FC236}">
                <a16:creationId xmlns:a16="http://schemas.microsoft.com/office/drawing/2014/main" xmlns="" id="{35690FB9-1202-283D-EDD1-6A4F084EB010}"/>
              </a:ext>
            </a:extLst>
          </p:cNvPr>
          <p:cNvGrpSpPr/>
          <p:nvPr/>
        </p:nvGrpSpPr>
        <p:grpSpPr>
          <a:xfrm>
            <a:off x="629432" y="2049642"/>
            <a:ext cx="8298912" cy="6141858"/>
            <a:chOff x="629433" y="2049642"/>
            <a:chExt cx="7160504" cy="457975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E1E16B49-5D54-69B0-5C19-C6741F08D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8680" y="2049642"/>
              <a:ext cx="6391275" cy="37147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770C5171-A89C-0964-96DA-C595E87BF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2527" t="1183" r="22553" b="-1183"/>
            <a:stretch/>
          </p:blipFill>
          <p:spPr>
            <a:xfrm>
              <a:off x="629433" y="2438400"/>
              <a:ext cx="7160504" cy="4191000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7A7CFDC6-F333-E158-7EBB-B5AD1325B6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87"/>
          <a:stretch/>
        </p:blipFill>
        <p:spPr>
          <a:xfrm>
            <a:off x="10744200" y="3035545"/>
            <a:ext cx="5253425" cy="17083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019E3BD4-0D87-3968-DE45-CC4EE5C19D73}"/>
              </a:ext>
            </a:extLst>
          </p:cNvPr>
          <p:cNvSpPr/>
          <p:nvPr/>
        </p:nvSpPr>
        <p:spPr>
          <a:xfrm>
            <a:off x="4839010" y="7411199"/>
            <a:ext cx="347509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7073AD9-BEEF-C563-0625-7C791193DA42}"/>
              </a:ext>
            </a:extLst>
          </p:cNvPr>
          <p:cNvSpPr txBox="1"/>
          <p:nvPr/>
        </p:nvSpPr>
        <p:spPr>
          <a:xfrm>
            <a:off x="8373698" y="7301989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32.24%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3AFF411E-2B11-9CA7-A313-53DF3CEAC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982"/>
          <a:stretch/>
        </p:blipFill>
        <p:spPr>
          <a:xfrm>
            <a:off x="10744200" y="5958587"/>
            <a:ext cx="5253425" cy="9597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DCB36FC-1BAB-29F4-6505-92638995A322}"/>
              </a:ext>
            </a:extLst>
          </p:cNvPr>
          <p:cNvSpPr/>
          <p:nvPr/>
        </p:nvSpPr>
        <p:spPr>
          <a:xfrm>
            <a:off x="12573000" y="4368746"/>
            <a:ext cx="2320855" cy="3751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019E3BD4-0D87-3968-DE45-CC4EE5C19D73}"/>
              </a:ext>
            </a:extLst>
          </p:cNvPr>
          <p:cNvSpPr/>
          <p:nvPr/>
        </p:nvSpPr>
        <p:spPr>
          <a:xfrm>
            <a:off x="1500134" y="2071666"/>
            <a:ext cx="6286544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931195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57301" y="547689"/>
            <a:ext cx="13197254" cy="375504"/>
          </a:xfrm>
        </p:spPr>
        <p:txBody>
          <a:bodyPr>
            <a:noAutofit/>
          </a:bodyPr>
          <a:lstStyle/>
          <a:p>
            <a:r>
              <a:rPr lang="ko-KR" altLang="en-US" sz="3000" dirty="0"/>
              <a:t>전월세</a:t>
            </a:r>
            <a:r>
              <a:rPr lang="en-US" altLang="ko-KR" sz="3000" dirty="0"/>
              <a:t>~</a:t>
            </a:r>
            <a:r>
              <a:rPr lang="ko-KR" altLang="en-US" sz="3000" dirty="0"/>
              <a:t>인프라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7301" y="1314451"/>
            <a:ext cx="124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위하여 </a:t>
            </a:r>
            <a:r>
              <a:rPr lang="ko-KR" altLang="en-US" sz="2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카페수에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log</a:t>
            </a:r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취함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5A921B-DD0D-34B8-5565-3A2AEC0D7EFA}"/>
              </a:ext>
            </a:extLst>
          </p:cNvPr>
          <p:cNvSpPr txBox="1"/>
          <p:nvPr/>
        </p:nvSpPr>
        <p:spPr>
          <a:xfrm>
            <a:off x="11201400" y="1565255"/>
            <a:ext cx="3700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만족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1B39DBB4-A464-BAD2-559B-652BA9C34CA4}"/>
              </a:ext>
            </a:extLst>
          </p:cNvPr>
          <p:cNvSpPr/>
          <p:nvPr/>
        </p:nvSpPr>
        <p:spPr>
          <a:xfrm>
            <a:off x="13258800" y="3619500"/>
            <a:ext cx="27432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EDC4B1F-AF9A-BFEC-D2B5-DC75B24A7961}"/>
              </a:ext>
            </a:extLst>
          </p:cNvPr>
          <p:cNvSpPr txBox="1"/>
          <p:nvPr/>
        </p:nvSpPr>
        <p:spPr>
          <a:xfrm>
            <a:off x="11201399" y="4846350"/>
            <a:ext cx="69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 위배하는 요인 없음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6130C526-D324-BA55-F989-EAFA62CE9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242"/>
          <a:stretch/>
        </p:blipFill>
        <p:spPr>
          <a:xfrm>
            <a:off x="11201399" y="2297744"/>
            <a:ext cx="6149775" cy="1785846"/>
          </a:xfrm>
          <a:prstGeom prst="rect">
            <a:avLst/>
          </a:prstGeom>
        </p:spPr>
      </p:pic>
      <p:grpSp>
        <p:nvGrpSpPr>
          <p:cNvPr id="4" name="그룹 19">
            <a:extLst>
              <a:ext uri="{FF2B5EF4-FFF2-40B4-BE49-F238E27FC236}">
                <a16:creationId xmlns:a16="http://schemas.microsoft.com/office/drawing/2014/main" xmlns="" id="{CAEACFA0-3448-D3C2-BD4E-17C1E79E0F03}"/>
              </a:ext>
            </a:extLst>
          </p:cNvPr>
          <p:cNvGrpSpPr/>
          <p:nvPr/>
        </p:nvGrpSpPr>
        <p:grpSpPr>
          <a:xfrm>
            <a:off x="1323975" y="1979857"/>
            <a:ext cx="8353425" cy="6741888"/>
            <a:chOff x="1323975" y="1979857"/>
            <a:chExt cx="7172325" cy="489650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B68978A0-0509-6F12-7A79-9636478B1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499" y="1979857"/>
              <a:ext cx="6600825" cy="44767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xmlns="" id="{D4BF73D9-42D8-835A-F810-800BD6F53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3975" y="2685361"/>
              <a:ext cx="7172325" cy="41910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B88DABDF-2383-7D4B-248F-564E9C7FDA94}"/>
                </a:ext>
              </a:extLst>
            </p:cNvPr>
            <p:cNvSpPr/>
            <p:nvPr/>
          </p:nvSpPr>
          <p:spPr>
            <a:xfrm>
              <a:off x="6477000" y="2030732"/>
              <a:ext cx="1447800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B04A390-3353-CD87-AEA2-66C539144AC9}"/>
              </a:ext>
            </a:extLst>
          </p:cNvPr>
          <p:cNvSpPr/>
          <p:nvPr/>
        </p:nvSpPr>
        <p:spPr>
          <a:xfrm>
            <a:off x="5228757" y="7926143"/>
            <a:ext cx="3610443" cy="310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B4C7094-84F0-2BEF-63C5-3FB0D6FAC59B}"/>
              </a:ext>
            </a:extLst>
          </p:cNvPr>
          <p:cNvSpPr txBox="1"/>
          <p:nvPr/>
        </p:nvSpPr>
        <p:spPr>
          <a:xfrm>
            <a:off x="9011789" y="7814658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36.82%</a:t>
            </a:r>
            <a:endParaRPr lang="ko-KR" altLang="en-US" sz="280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6A5AA613-10FD-42CA-89F7-568ECA595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36"/>
          <a:stretch/>
        </p:blipFill>
        <p:spPr>
          <a:xfrm>
            <a:off x="11170919" y="5764089"/>
            <a:ext cx="6149775" cy="913624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0C6B57D-06EC-85B7-54D8-FD6DA783B549}"/>
              </a:ext>
            </a:extLst>
          </p:cNvPr>
          <p:cNvSpPr/>
          <p:nvPr/>
        </p:nvSpPr>
        <p:spPr>
          <a:xfrm>
            <a:off x="13051673" y="3720137"/>
            <a:ext cx="2416927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12255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1295400" y="3970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05. </a:t>
            </a:r>
            <a:r>
              <a:rPr lang="ko-KR" altLang="en-US" sz="4000" b="1" dirty="0" smtClean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데이터분석 </a:t>
            </a:r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– </a:t>
            </a: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요인</a:t>
            </a:r>
            <a:r>
              <a:rPr lang="en-US" altLang="ko-KR" sz="32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환경적 요인 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45890" y="114300"/>
            <a:ext cx="237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077105" y="114300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43010" name="Picture 2" descr="C:\Users\acorn\OneDrive\Desktop\중간프로젝트\image\인프라 요인별 상관관계 그래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58380" y="2678889"/>
            <a:ext cx="6732070" cy="6072230"/>
          </a:xfrm>
          <a:prstGeom prst="rect">
            <a:avLst/>
          </a:prstGeom>
          <a:noFill/>
        </p:spPr>
      </p:pic>
      <p:pic>
        <p:nvPicPr>
          <p:cNvPr id="43011" name="Picture 3" descr="C:\Users\acorn\OneDrive\Desktop\중간프로젝트\image\경제적 요인 상관관계 그래프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42495" y="2714608"/>
            <a:ext cx="6687125" cy="600079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1590877" y="1857352"/>
            <a:ext cx="3267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환경적 요인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14457" y="1857352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경제적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요인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5400" y="3970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07. </a:t>
            </a:r>
            <a:r>
              <a:rPr lang="ko-KR" altLang="en-US" sz="4000" b="1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결과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5" name="그룹 1007"/>
          <p:cNvGrpSpPr/>
          <p:nvPr/>
        </p:nvGrpSpPr>
        <p:grpSpPr>
          <a:xfrm>
            <a:off x="285688" y="6929450"/>
            <a:ext cx="2643206" cy="2922048"/>
            <a:chOff x="1244979" y="6921127"/>
            <a:chExt cx="1921916" cy="1921916"/>
          </a:xfrm>
        </p:grpSpPr>
        <p:pic>
          <p:nvPicPr>
            <p:cNvPr id="6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79" y="6921127"/>
              <a:ext cx="1921916" cy="1921916"/>
            </a:xfrm>
            <a:prstGeom prst="rect">
              <a:avLst/>
            </a:prstGeom>
          </p:spPr>
        </p:pic>
      </p:grpSp>
      <p:grpSp>
        <p:nvGrpSpPr>
          <p:cNvPr id="7" name="그룹 1008"/>
          <p:cNvGrpSpPr/>
          <p:nvPr/>
        </p:nvGrpSpPr>
        <p:grpSpPr>
          <a:xfrm>
            <a:off x="15144792" y="857220"/>
            <a:ext cx="3023145" cy="2971219"/>
            <a:chOff x="15050605" y="1457901"/>
            <a:chExt cx="2498799" cy="2498799"/>
          </a:xfrm>
        </p:grpSpPr>
        <p:pic>
          <p:nvPicPr>
            <p:cNvPr id="8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0605" y="1457901"/>
              <a:ext cx="2498799" cy="249879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428828" y="2643170"/>
            <a:ext cx="13930410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300" dirty="0" smtClean="0">
                <a:solidFill>
                  <a:srgbClr val="0070C0"/>
                </a:solidFill>
                <a:latin typeface="나눔스퀘어_ac ExtraBold" pitchFamily="50" charset="-127"/>
                <a:ea typeface="나눔스퀘어_ac ExtraBold" pitchFamily="50" charset="-127"/>
              </a:rPr>
              <a:t>경제적 요인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 대한 분석 결과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기준금리와 인구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이동률이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가장 큰 영향을 미치며 충분한 신뢰성이 있어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결정계수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R</a:t>
            </a:r>
            <a:r>
              <a:rPr lang="en-US" altLang="ko-KR" sz="30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 78%)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경제적 요인 분석에서 가장 중요한 변수들이라고 할 수 있습니다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  <a:endParaRPr lang="en-US" altLang="ko-KR" sz="3000" dirty="0" smtClean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000" dirty="0" smtClean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300" dirty="0" smtClean="0">
                <a:solidFill>
                  <a:srgbClr val="0070C0"/>
                </a:solidFill>
                <a:latin typeface="나눔스퀘어_ac ExtraBold" pitchFamily="50" charset="-127"/>
                <a:ea typeface="나눔스퀘어_ac ExtraBold" pitchFamily="50" charset="-127"/>
              </a:rPr>
              <a:t>환경적 </a:t>
            </a:r>
            <a:r>
              <a:rPr lang="ko-KR" altLang="en-US" sz="3300" dirty="0" smtClean="0">
                <a:solidFill>
                  <a:srgbClr val="0070C0"/>
                </a:solidFill>
                <a:latin typeface="나눔스퀘어_ac ExtraBold" pitchFamily="50" charset="-127"/>
                <a:ea typeface="나눔스퀘어_ac ExtraBold" pitchFamily="50" charset="-127"/>
              </a:rPr>
              <a:t>요인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 대한 분석 결과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학원 수가 가장 큰 영향을 미치나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매매가와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3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전월세를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기준으로 한 설명력은 다소 부족합니다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기준 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R</a:t>
            </a:r>
            <a:r>
              <a:rPr lang="en-US" altLang="ko-KR" sz="30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 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34.6%, </a:t>
            </a:r>
            <a:r>
              <a:rPr lang="ko-KR" altLang="en-US" sz="30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R</a:t>
            </a:r>
            <a:r>
              <a:rPr lang="en-US" altLang="ko-KR" sz="3000" baseline="30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 41.3%).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따라서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환경적 요인 분석 결과를 해석할 때에는 다른 변수들과 함께 종합적으로 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고려해야 합니다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EAF9ED-8747-A38B-8685-CB37304DA88B}"/>
              </a:ext>
            </a:extLst>
          </p:cNvPr>
          <p:cNvSpPr txBox="1"/>
          <p:nvPr/>
        </p:nvSpPr>
        <p:spPr>
          <a:xfrm>
            <a:off x="948516" y="286704"/>
            <a:ext cx="126960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 smtClean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</a:t>
            </a:r>
            <a:r>
              <a:rPr lang="en-US" altLang="ko-KR" sz="4500" b="1" dirty="0" smtClean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. </a:t>
            </a:r>
            <a:r>
              <a:rPr lang="ko-KR" altLang="en-US" sz="4500" b="1" dirty="0" smtClean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팀 </a:t>
            </a:r>
            <a:r>
              <a:rPr lang="ko-KR" altLang="en-US" sz="45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구성 및 역할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1768C7F1-E563-9975-9B0B-357EBB9DC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952537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</p:spPr>
      </p:pic>
      <p:pic>
        <p:nvPicPr>
          <p:cNvPr id="1006" name="그림 1005">
            <a:extLst>
              <a:ext uri="{FF2B5EF4-FFF2-40B4-BE49-F238E27FC236}">
                <a16:creationId xmlns:a16="http://schemas.microsoft.com/office/drawing/2014/main" xmlns="" id="{3D0FACE0-F264-21D8-F007-A13A7FA79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01668" y="1288679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8" name="그림 1007">
            <a:extLst>
              <a:ext uri="{FF2B5EF4-FFF2-40B4-BE49-F238E27FC236}">
                <a16:creationId xmlns:a16="http://schemas.microsoft.com/office/drawing/2014/main" xmlns="" id="{C4EB17FB-846F-B321-3A89-5171B5B14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629675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0" name="그림 1009">
            <a:extLst>
              <a:ext uri="{FF2B5EF4-FFF2-40B4-BE49-F238E27FC236}">
                <a16:creationId xmlns:a16="http://schemas.microsoft.com/office/drawing/2014/main" xmlns="" id="{D82E8985-2839-581B-712A-289979166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75400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2" name="그림 1011">
            <a:extLst>
              <a:ext uri="{FF2B5EF4-FFF2-40B4-BE49-F238E27FC236}">
                <a16:creationId xmlns:a16="http://schemas.microsoft.com/office/drawing/2014/main" xmlns="" id="{A01C5314-E91C-3E3C-9AB0-8D1F755C8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06813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13" name="TextBox 1012">
            <a:extLst>
              <a:ext uri="{FF2B5EF4-FFF2-40B4-BE49-F238E27FC236}">
                <a16:creationId xmlns:a16="http://schemas.microsoft.com/office/drawing/2014/main" xmlns="" id="{47C5055A-BFA8-8240-FD73-6AEFF1E60D38}"/>
              </a:ext>
            </a:extLst>
          </p:cNvPr>
          <p:cNvSpPr txBox="1"/>
          <p:nvPr/>
        </p:nvSpPr>
        <p:spPr>
          <a:xfrm>
            <a:off x="1734035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itchFamily="50" charset="-127"/>
                <a:ea typeface="나눔스퀘어_ac Bold" pitchFamily="50" charset="-127"/>
              </a:rPr>
              <a:t>팀장 나석원</a:t>
            </a:r>
          </a:p>
        </p:txBody>
      </p:sp>
      <p:sp>
        <p:nvSpPr>
          <p:cNvPr id="1015" name="TextBox 1014">
            <a:extLst>
              <a:ext uri="{FF2B5EF4-FFF2-40B4-BE49-F238E27FC236}">
                <a16:creationId xmlns:a16="http://schemas.microsoft.com/office/drawing/2014/main" xmlns="" id="{0C886488-166D-1DCD-AB33-160E0A654CDC}"/>
              </a:ext>
            </a:extLst>
          </p:cNvPr>
          <p:cNvSpPr txBox="1"/>
          <p:nvPr/>
        </p:nvSpPr>
        <p:spPr>
          <a:xfrm>
            <a:off x="1299198" y="3078296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latin typeface="나눔스퀘어_ac" pitchFamily="50" charset="-127"/>
                <a:ea typeface="나눔스퀘어_ac" pitchFamily="50" charset="-127"/>
              </a:rPr>
              <a:t>ppt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작성</a:t>
            </a:r>
          </a:p>
        </p:txBody>
      </p:sp>
      <p:sp>
        <p:nvSpPr>
          <p:cNvPr id="1016" name="TextBox 1015">
            <a:extLst>
              <a:ext uri="{FF2B5EF4-FFF2-40B4-BE49-F238E27FC236}">
                <a16:creationId xmlns:a16="http://schemas.microsoft.com/office/drawing/2014/main" xmlns="" id="{3893CA39-6A05-ABE5-52A5-27A787D32F38}"/>
              </a:ext>
            </a:extLst>
          </p:cNvPr>
          <p:cNvSpPr txBox="1"/>
          <p:nvPr/>
        </p:nvSpPr>
        <p:spPr>
          <a:xfrm>
            <a:off x="5136888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김현경</a:t>
            </a:r>
          </a:p>
        </p:txBody>
      </p:sp>
      <p:sp>
        <p:nvSpPr>
          <p:cNvPr id="1018" name="TextBox 1017">
            <a:extLst>
              <a:ext uri="{FF2B5EF4-FFF2-40B4-BE49-F238E27FC236}">
                <a16:creationId xmlns:a16="http://schemas.microsoft.com/office/drawing/2014/main" xmlns="" id="{000A143D-11F4-C9A7-4743-9EA187136722}"/>
              </a:ext>
            </a:extLst>
          </p:cNvPr>
          <p:cNvSpPr txBox="1"/>
          <p:nvPr/>
        </p:nvSpPr>
        <p:spPr>
          <a:xfrm>
            <a:off x="8366425" y="2630289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김현욱</a:t>
            </a:r>
          </a:p>
        </p:txBody>
      </p:sp>
      <p:sp>
        <p:nvSpPr>
          <p:cNvPr id="1020" name="TextBox 1019">
            <a:extLst>
              <a:ext uri="{FF2B5EF4-FFF2-40B4-BE49-F238E27FC236}">
                <a16:creationId xmlns:a16="http://schemas.microsoft.com/office/drawing/2014/main" xmlns="" id="{294FEEB7-3EC7-0849-53E1-FA05DD749F12}"/>
              </a:ext>
            </a:extLst>
          </p:cNvPr>
          <p:cNvSpPr txBox="1"/>
          <p:nvPr/>
        </p:nvSpPr>
        <p:spPr>
          <a:xfrm>
            <a:off x="4486863" y="307341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 err="1">
                <a:latin typeface="나눔스퀘어_ac" pitchFamily="50" charset="-127"/>
                <a:ea typeface="나눔스퀘어_ac" pitchFamily="50" charset="-127"/>
              </a:rPr>
              <a:t>ppt</a:t>
            </a: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작성</a:t>
            </a:r>
          </a:p>
        </p:txBody>
      </p:sp>
      <p:sp>
        <p:nvSpPr>
          <p:cNvPr id="1021" name="TextBox 1020">
            <a:extLst>
              <a:ext uri="{FF2B5EF4-FFF2-40B4-BE49-F238E27FC236}">
                <a16:creationId xmlns:a16="http://schemas.microsoft.com/office/drawing/2014/main" xmlns="" id="{5200A854-C954-F9C2-DBA4-F538064F2724}"/>
              </a:ext>
            </a:extLst>
          </p:cNvPr>
          <p:cNvSpPr txBox="1"/>
          <p:nvPr/>
        </p:nvSpPr>
        <p:spPr>
          <a:xfrm>
            <a:off x="7794259" y="3085915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발표</a:t>
            </a:r>
          </a:p>
        </p:txBody>
      </p:sp>
      <p:sp>
        <p:nvSpPr>
          <p:cNvPr id="1022" name="TextBox 1021">
            <a:extLst>
              <a:ext uri="{FF2B5EF4-FFF2-40B4-BE49-F238E27FC236}">
                <a16:creationId xmlns:a16="http://schemas.microsoft.com/office/drawing/2014/main" xmlns="" id="{2FBADBCF-0B0E-4768-06C2-C1DCC33D631D}"/>
              </a:ext>
            </a:extLst>
          </p:cNvPr>
          <p:cNvSpPr txBox="1"/>
          <p:nvPr/>
        </p:nvSpPr>
        <p:spPr>
          <a:xfrm>
            <a:off x="11125200" y="308591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DB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3" name="TextBox 1022">
            <a:extLst>
              <a:ext uri="{FF2B5EF4-FFF2-40B4-BE49-F238E27FC236}">
                <a16:creationId xmlns:a16="http://schemas.microsoft.com/office/drawing/2014/main" xmlns="" id="{AF2E920B-417D-E3F6-7A8E-7E8CCB7F8365}"/>
              </a:ext>
            </a:extLst>
          </p:cNvPr>
          <p:cNvSpPr txBox="1"/>
          <p:nvPr/>
        </p:nvSpPr>
        <p:spPr>
          <a:xfrm>
            <a:off x="11660334" y="2628066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송호준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xmlns="" id="{286257EE-1868-265C-2010-251B606DB011}"/>
              </a:ext>
            </a:extLst>
          </p:cNvPr>
          <p:cNvSpPr txBox="1"/>
          <p:nvPr/>
        </p:nvSpPr>
        <p:spPr>
          <a:xfrm>
            <a:off x="14478000" y="307829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발표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xmlns="" id="{8DF7BBF8-A28F-71BB-CCB9-F6BF848B1548}"/>
              </a:ext>
            </a:extLst>
          </p:cNvPr>
          <p:cNvSpPr txBox="1"/>
          <p:nvPr/>
        </p:nvSpPr>
        <p:spPr>
          <a:xfrm>
            <a:off x="14998815" y="2640567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이준규</a:t>
            </a:r>
          </a:p>
        </p:txBody>
      </p:sp>
      <p:graphicFrame>
        <p:nvGraphicFramePr>
          <p:cNvPr id="1050" name="표 14">
            <a:extLst>
              <a:ext uri="{FF2B5EF4-FFF2-40B4-BE49-F238E27FC236}">
                <a16:creationId xmlns:a16="http://schemas.microsoft.com/office/drawing/2014/main" xmlns="" id="{039A968D-B1F3-C730-92AD-2BD7FF33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01652725"/>
              </p:ext>
            </p:extLst>
          </p:nvPr>
        </p:nvGraphicFramePr>
        <p:xfrm>
          <a:off x="1429429" y="4637169"/>
          <a:ext cx="15905896" cy="4975061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976474">
                  <a:extLst>
                    <a:ext uri="{9D8B030D-6E8A-4147-A177-3AD203B41FA5}">
                      <a16:colId xmlns:a16="http://schemas.microsoft.com/office/drawing/2014/main" xmlns="" val="2136938139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xmlns="" val="4004697238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xmlns="" val="2908627617"/>
                    </a:ext>
                  </a:extLst>
                </a:gridCol>
                <a:gridCol w="3976474">
                  <a:extLst>
                    <a:ext uri="{9D8B030D-6E8A-4147-A177-3AD203B41FA5}">
                      <a16:colId xmlns:a16="http://schemas.microsoft.com/office/drawing/2014/main" xmlns="" val="734618807"/>
                    </a:ext>
                  </a:extLst>
                </a:gridCol>
              </a:tblGrid>
              <a:tr h="34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활동내용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일정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테두리 흰색으로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1426145"/>
                  </a:ext>
                </a:extLst>
              </a:tr>
              <a:tr h="46093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8997904"/>
                  </a:ext>
                </a:extLst>
              </a:tr>
            </a:tbl>
          </a:graphicData>
        </a:graphic>
      </p:graphicFrame>
      <p:sp>
        <p:nvSpPr>
          <p:cNvPr id="1064" name="직사각형 1063">
            <a:extLst>
              <a:ext uri="{FF2B5EF4-FFF2-40B4-BE49-F238E27FC236}">
                <a16:creationId xmlns:a16="http://schemas.microsoft.com/office/drawing/2014/main" xmlns="" id="{6DE97D07-DBA4-4E21-9A64-2942DB2A2254}"/>
              </a:ext>
            </a:extLst>
          </p:cNvPr>
          <p:cNvSpPr/>
          <p:nvPr/>
        </p:nvSpPr>
        <p:spPr>
          <a:xfrm>
            <a:off x="5739689" y="5454604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65" name="직사각형 1064">
            <a:extLst>
              <a:ext uri="{FF2B5EF4-FFF2-40B4-BE49-F238E27FC236}">
                <a16:creationId xmlns:a16="http://schemas.microsoft.com/office/drawing/2014/main" xmlns="" id="{B222819D-6E34-E99C-4C4A-468882D067F6}"/>
              </a:ext>
            </a:extLst>
          </p:cNvPr>
          <p:cNvSpPr/>
          <p:nvPr/>
        </p:nvSpPr>
        <p:spPr>
          <a:xfrm>
            <a:off x="7042691" y="5786442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xmlns="" id="{088ADED7-5E91-7619-0675-2804DA61EA86}"/>
              </a:ext>
            </a:extLst>
          </p:cNvPr>
          <p:cNvSpPr/>
          <p:nvPr/>
        </p:nvSpPr>
        <p:spPr>
          <a:xfrm>
            <a:off x="8429619" y="6178508"/>
            <a:ext cx="816653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:a16="http://schemas.microsoft.com/office/drawing/2014/main" xmlns="" id="{1D31D981-AFF8-E4AD-EF77-F607A44AFFDB}"/>
              </a:ext>
            </a:extLst>
          </p:cNvPr>
          <p:cNvSpPr/>
          <p:nvPr/>
        </p:nvSpPr>
        <p:spPr>
          <a:xfrm>
            <a:off x="10490491" y="7397700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4D95681-3B8A-EB22-E9B1-8EA0A19B9027}"/>
              </a:ext>
            </a:extLst>
          </p:cNvPr>
          <p:cNvSpPr txBox="1"/>
          <p:nvPr/>
        </p:nvSpPr>
        <p:spPr>
          <a:xfrm>
            <a:off x="1685900" y="4929186"/>
            <a:ext cx="3886200" cy="4737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기획 및 설계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주제 선정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/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요구 사항 분석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Dataset 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수집 계획 수립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업무 </a:t>
            </a:r>
            <a:r>
              <a:rPr lang="ko-KR" altLang="en-US" sz="1500" dirty="0" smtClean="0">
                <a:latin typeface="나눔스퀘어_ac" pitchFamily="50" charset="-127"/>
                <a:ea typeface="나눔스퀘어_ac" pitchFamily="50" charset="-127"/>
              </a:rPr>
              <a:t>분할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Data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데이터 수집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데이터 전처리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 smtClean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Data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변수 선택과 모델링 기획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 smtClean="0">
                <a:latin typeface="나눔스퀘어_ac" pitchFamily="50" charset="-127"/>
                <a:ea typeface="나눔스퀘어_ac" pitchFamily="50" charset="-127"/>
              </a:rPr>
              <a:t>분석 </a:t>
            </a:r>
            <a:r>
              <a:rPr lang="en-US" altLang="ko-KR" sz="1500" dirty="0" smtClean="0">
                <a:latin typeface="나눔스퀘어_ac" pitchFamily="50" charset="-127"/>
                <a:ea typeface="나눔스퀘어_ac" pitchFamily="50" charset="-127"/>
              </a:rPr>
              <a:t>&amp; </a:t>
            </a:r>
            <a:r>
              <a:rPr lang="ko-KR" altLang="en-US" sz="1500" dirty="0" smtClean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결과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5CA7AF0-D38A-2F5E-3262-259A185C018F}"/>
              </a:ext>
            </a:extLst>
          </p:cNvPr>
          <p:cNvSpPr/>
          <p:nvPr/>
        </p:nvSpPr>
        <p:spPr>
          <a:xfrm>
            <a:off x="8889819" y="7016700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D87AD1A-8C10-6965-5C96-74E86E43E30A}"/>
              </a:ext>
            </a:extLst>
          </p:cNvPr>
          <p:cNvSpPr/>
          <p:nvPr/>
        </p:nvSpPr>
        <p:spPr>
          <a:xfrm>
            <a:off x="11555559" y="7786706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EEC7494-C373-BD05-1EFE-1807C056D18E}"/>
              </a:ext>
            </a:extLst>
          </p:cNvPr>
          <p:cNvSpPr/>
          <p:nvPr/>
        </p:nvSpPr>
        <p:spPr>
          <a:xfrm>
            <a:off x="13573156" y="8955066"/>
            <a:ext cx="1260000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7753A263-1825-1FE9-D2A4-DC6CBE56ED9B}"/>
              </a:ext>
            </a:extLst>
          </p:cNvPr>
          <p:cNvSpPr/>
          <p:nvPr/>
        </p:nvSpPr>
        <p:spPr>
          <a:xfrm>
            <a:off x="11555559" y="8572524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984CE7F-F8BA-CFC9-40C4-3F526E244CA5}"/>
              </a:ext>
            </a:extLst>
          </p:cNvPr>
          <p:cNvSpPr/>
          <p:nvPr/>
        </p:nvSpPr>
        <p:spPr>
          <a:xfrm>
            <a:off x="16496494" y="9286904"/>
            <a:ext cx="720000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DE97D07-DBA4-4E21-9A64-2942DB2A2254}"/>
              </a:ext>
            </a:extLst>
          </p:cNvPr>
          <p:cNvSpPr/>
          <p:nvPr/>
        </p:nvSpPr>
        <p:spPr>
          <a:xfrm>
            <a:off x="5732744" y="5607004"/>
            <a:ext cx="2339686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6DE97D07-DBA4-4E21-9A64-2942DB2A2254}"/>
              </a:ext>
            </a:extLst>
          </p:cNvPr>
          <p:cNvSpPr/>
          <p:nvPr/>
        </p:nvSpPr>
        <p:spPr>
          <a:xfrm>
            <a:off x="7035768" y="5929318"/>
            <a:ext cx="486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088ADED7-5E91-7619-0675-2804DA61EA86}"/>
              </a:ext>
            </a:extLst>
          </p:cNvPr>
          <p:cNvSpPr/>
          <p:nvPr/>
        </p:nvSpPr>
        <p:spPr>
          <a:xfrm>
            <a:off x="8429619" y="6330900"/>
            <a:ext cx="8172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D5CA7AF0-D38A-2F5E-3262-259A185C018F}"/>
              </a:ext>
            </a:extLst>
          </p:cNvPr>
          <p:cNvSpPr/>
          <p:nvPr/>
        </p:nvSpPr>
        <p:spPr>
          <a:xfrm>
            <a:off x="8876016" y="7169100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D31D981-AFF8-E4AD-EF77-F607A44AFFDB}"/>
              </a:ext>
            </a:extLst>
          </p:cNvPr>
          <p:cNvSpPr/>
          <p:nvPr/>
        </p:nvSpPr>
        <p:spPr>
          <a:xfrm>
            <a:off x="10519090" y="7550100"/>
            <a:ext cx="396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3D87AD1A-8C10-6965-5C96-74E86E43E30A}"/>
              </a:ext>
            </a:extLst>
          </p:cNvPr>
          <p:cNvSpPr/>
          <p:nvPr/>
        </p:nvSpPr>
        <p:spPr>
          <a:xfrm>
            <a:off x="11572892" y="7939106"/>
            <a:ext cx="46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7753A263-1825-1FE9-D2A4-DC6CBE56ED9B}"/>
              </a:ext>
            </a:extLst>
          </p:cNvPr>
          <p:cNvSpPr/>
          <p:nvPr/>
        </p:nvSpPr>
        <p:spPr>
          <a:xfrm>
            <a:off x="12001520" y="8724924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4EEC7494-C373-BD05-1EFE-1807C056D18E}"/>
              </a:ext>
            </a:extLst>
          </p:cNvPr>
          <p:cNvSpPr/>
          <p:nvPr/>
        </p:nvSpPr>
        <p:spPr>
          <a:xfrm>
            <a:off x="13573156" y="9107466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9984CE7F-F8BA-CFC9-40C4-3F526E244CA5}"/>
              </a:ext>
            </a:extLst>
          </p:cNvPr>
          <p:cNvSpPr/>
          <p:nvPr/>
        </p:nvSpPr>
        <p:spPr>
          <a:xfrm>
            <a:off x="16496494" y="9439304"/>
            <a:ext cx="72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61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2"/>
          <p:cNvPicPr>
            <a:picLocks noChangeAspect="1"/>
          </p:cNvPicPr>
          <p:nvPr/>
        </p:nvPicPr>
        <p:blipFill>
          <a:blip r:embed="rId2" cstate="print"/>
          <a:srcRect l="37523" r="12447"/>
          <a:stretch>
            <a:fillRect/>
          </a:stretch>
        </p:blipFill>
        <p:spPr>
          <a:xfrm>
            <a:off x="12247932" y="1"/>
            <a:ext cx="5040000" cy="10287036"/>
          </a:xfrm>
          <a:prstGeom prst="rect">
            <a:avLst/>
          </a:prstGeom>
        </p:spPr>
      </p:pic>
      <p:grpSp>
        <p:nvGrpSpPr>
          <p:cNvPr id="21" name="그룹 101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23" name="그룹 101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51" name="TextBox 50"/>
          <p:cNvSpPr txBox="1"/>
          <p:nvPr/>
        </p:nvSpPr>
        <p:spPr>
          <a:xfrm>
            <a:off x="1295400" y="397014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08. </a:t>
            </a:r>
            <a:r>
              <a:rPr lang="ko-KR" altLang="en-US" sz="4000" b="1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자체 평가 의견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43" name="그룹 1007"/>
          <p:cNvGrpSpPr/>
          <p:nvPr/>
        </p:nvGrpSpPr>
        <p:grpSpPr>
          <a:xfrm>
            <a:off x="9929818" y="7841284"/>
            <a:ext cx="2643206" cy="2160000"/>
            <a:chOff x="1244979" y="6921127"/>
            <a:chExt cx="1921916" cy="1921916"/>
          </a:xfrm>
        </p:grpSpPr>
        <p:pic>
          <p:nvPicPr>
            <p:cNvPr id="45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979" y="6921127"/>
              <a:ext cx="1921916" cy="1921916"/>
            </a:xfrm>
            <a:prstGeom prst="rect">
              <a:avLst/>
            </a:prstGeom>
          </p:spPr>
        </p:pic>
      </p:grpSp>
      <p:grpSp>
        <p:nvGrpSpPr>
          <p:cNvPr id="47" name="그룹 1008"/>
          <p:cNvGrpSpPr/>
          <p:nvPr/>
        </p:nvGrpSpPr>
        <p:grpSpPr>
          <a:xfrm>
            <a:off x="445393" y="911798"/>
            <a:ext cx="2197749" cy="2160000"/>
            <a:chOff x="10917279" y="76074"/>
            <a:chExt cx="1816563" cy="1816563"/>
          </a:xfrm>
        </p:grpSpPr>
        <p:pic>
          <p:nvPicPr>
            <p:cNvPr id="48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7279" y="76074"/>
              <a:ext cx="1816563" cy="1816563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2714580" y="2500294"/>
            <a:ext cx="707236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500" dirty="0" smtClean="0">
                <a:solidFill>
                  <a:srgbClr val="5587C3"/>
                </a:solidFill>
                <a:latin typeface="나눔스퀘어_ac Bold" pitchFamily="50" charset="-127"/>
                <a:ea typeface="나눔스퀘어_ac Bold" pitchFamily="50" charset="-127"/>
              </a:rPr>
              <a:t>데이터 수집 </a:t>
            </a:r>
            <a:r>
              <a:rPr lang="en-US" altLang="ko-KR" sz="3500" dirty="0" smtClean="0">
                <a:solidFill>
                  <a:srgbClr val="5587C3"/>
                </a:solidFill>
                <a:latin typeface="나눔스퀘어_ac Bold" pitchFamily="50" charset="-127"/>
                <a:ea typeface="나눔스퀘어_ac Bold" pitchFamily="50" charset="-127"/>
              </a:rPr>
              <a:t>&amp; </a:t>
            </a:r>
            <a:r>
              <a:rPr lang="ko-KR" altLang="en-US" sz="3500" dirty="0" smtClean="0">
                <a:solidFill>
                  <a:srgbClr val="5587C3"/>
                </a:solidFill>
                <a:latin typeface="나눔스퀘어_ac Bold" pitchFamily="50" charset="-127"/>
                <a:ea typeface="나눔스퀘어_ac Bold" pitchFamily="50" charset="-127"/>
              </a:rPr>
              <a:t>전처리</a:t>
            </a:r>
            <a:endParaRPr lang="en-US" altLang="ko-KR" sz="3500" dirty="0" smtClean="0">
              <a:solidFill>
                <a:srgbClr val="5587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71550" lvl="1" indent="-514350">
              <a:buFont typeface="Arial" pitchFamily="34" charset="0"/>
              <a:buChar char="•"/>
            </a:pPr>
            <a:endParaRPr lang="en-US" altLang="ko-KR" sz="3500" dirty="0" smtClean="0">
              <a:solidFill>
                <a:srgbClr val="5587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3500" dirty="0" smtClean="0">
                <a:solidFill>
                  <a:srgbClr val="5587C3"/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3500" dirty="0" smtClean="0">
                <a:solidFill>
                  <a:srgbClr val="5587C3"/>
                </a:solidFill>
                <a:latin typeface="나눔스퀘어_ac Bold" pitchFamily="50" charset="-127"/>
                <a:ea typeface="나눔스퀘어_ac Bold" pitchFamily="50" charset="-127"/>
              </a:rPr>
              <a:t>데이터 분석</a:t>
            </a:r>
            <a:endParaRPr lang="en-US" altLang="ko-KR" sz="3500" dirty="0" smtClean="0">
              <a:solidFill>
                <a:srgbClr val="5587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lvl="1">
              <a:buFont typeface="Arial" pitchFamily="34" charset="0"/>
              <a:buChar char="•"/>
            </a:pPr>
            <a:endParaRPr lang="en-US" altLang="ko-KR" sz="3500" dirty="0" smtClean="0">
              <a:solidFill>
                <a:srgbClr val="5587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3500" dirty="0" smtClean="0">
                <a:solidFill>
                  <a:srgbClr val="5587C3"/>
                </a:solidFill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sz="3500" dirty="0" smtClean="0">
                <a:solidFill>
                  <a:srgbClr val="5587C3"/>
                </a:solidFill>
                <a:latin typeface="나눔스퀘어_ac Bold" pitchFamily="50" charset="-127"/>
                <a:ea typeface="나눔스퀘어_ac Bold" pitchFamily="50" charset="-127"/>
              </a:rPr>
              <a:t>데이터 시각화</a:t>
            </a:r>
            <a:endParaRPr lang="en-US" altLang="ko-KR" sz="3500" dirty="0" smtClean="0">
              <a:solidFill>
                <a:srgbClr val="5587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lvl="1">
              <a:buFont typeface="Arial" pitchFamily="34" charset="0"/>
              <a:buChar char="•"/>
            </a:pPr>
            <a:endParaRPr lang="ko-KR" altLang="en-US" sz="3500" dirty="0">
              <a:solidFill>
                <a:srgbClr val="5587C3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스파오 X 잔망루피 - 스파오닷컴"/>
          <p:cNvPicPr>
            <a:picLocks noChangeAspect="1" noChangeArrowheads="1"/>
          </p:cNvPicPr>
          <p:nvPr/>
        </p:nvPicPr>
        <p:blipFill>
          <a:blip r:embed="rId2"/>
          <a:srcRect r="28707" b="4798"/>
          <a:stretch>
            <a:fillRect/>
          </a:stretch>
        </p:blipFill>
        <p:spPr bwMode="auto">
          <a:xfrm>
            <a:off x="714317" y="1138033"/>
            <a:ext cx="9501253" cy="8577499"/>
          </a:xfrm>
          <a:prstGeom prst="rect">
            <a:avLst/>
          </a:prstGeom>
          <a:noFill/>
        </p:spPr>
      </p:pic>
      <p:sp>
        <p:nvSpPr>
          <p:cNvPr id="6" name="타원형 설명선 5"/>
          <p:cNvSpPr/>
          <p:nvPr/>
        </p:nvSpPr>
        <p:spPr>
          <a:xfrm>
            <a:off x="11501454" y="1071534"/>
            <a:ext cx="5643602" cy="4071966"/>
          </a:xfrm>
          <a:prstGeom prst="wedgeEllipseCallout">
            <a:avLst>
              <a:gd name="adj1" fmla="val -68163"/>
              <a:gd name="adj2" fmla="val 31501"/>
            </a:avLst>
          </a:prstGeom>
          <a:blipFill dpi="0" rotWithShape="1">
            <a:blip r:embed="rId3"/>
            <a:srcRect/>
            <a:stretch>
              <a:fillRect l="20000" t="5000" b="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Thank You Icon Vector Art, Icons, and Graphics for Free Downloa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58446" y="5214938"/>
            <a:ext cx="7515995" cy="45005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8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 smtClean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sz="45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개발도구</a:t>
            </a:r>
            <a:endParaRPr lang="en-US" altLang="ko-KR" sz="4500" b="1" dirty="0">
              <a:solidFill>
                <a:schemeClr val="accent1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6B237F1-3C07-B64C-D024-EC45FF764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86" y="8536515"/>
            <a:ext cx="2286016" cy="4646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41785D35-3DAF-2AD4-5387-C6021FD89A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34" y="3286112"/>
            <a:ext cx="2692434" cy="15144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E51884AE-52AD-4A25-13BA-7777F1583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32" y="6500822"/>
            <a:ext cx="2240704" cy="1120352"/>
          </a:xfrm>
          <a:prstGeom prst="rect">
            <a:avLst/>
          </a:prstGeom>
        </p:spPr>
      </p:pic>
      <p:pic>
        <p:nvPicPr>
          <p:cNvPr id="993" name="그림 992">
            <a:extLst>
              <a:ext uri="{FF2B5EF4-FFF2-40B4-BE49-F238E27FC236}">
                <a16:creationId xmlns="" xmlns:a16="http://schemas.microsoft.com/office/drawing/2014/main" id="{7953B983-BA86-986F-8A7A-BDA4BC8CB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48" y="2151252"/>
            <a:ext cx="2214578" cy="777670"/>
          </a:xfrm>
          <a:prstGeom prst="rect">
            <a:avLst/>
          </a:prstGeom>
        </p:spPr>
      </p:pic>
      <p:pic>
        <p:nvPicPr>
          <p:cNvPr id="995" name="그림 994">
            <a:extLst>
              <a:ext uri="{FF2B5EF4-FFF2-40B4-BE49-F238E27FC236}">
                <a16:creationId xmlns="" xmlns:a16="http://schemas.microsoft.com/office/drawing/2014/main" id="{3D5329E6-14B6-92D8-4391-32ACCEFFAC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6" y="5072062"/>
            <a:ext cx="2041086" cy="1071570"/>
          </a:xfrm>
          <a:prstGeom prst="rect">
            <a:avLst/>
          </a:prstGeom>
        </p:spPr>
      </p:pic>
      <p:pic>
        <p:nvPicPr>
          <p:cNvPr id="1001" name="그래픽 1000">
            <a:extLst>
              <a:ext uri="{FF2B5EF4-FFF2-40B4-BE49-F238E27FC236}">
                <a16:creationId xmlns="" xmlns:a16="http://schemas.microsoft.com/office/drawing/2014/main" id="{98C69CD6-005F-E306-2974-3E9F794A9D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726851" y="5081598"/>
            <a:ext cx="2955866" cy="847720"/>
          </a:xfrm>
          <a:prstGeom prst="rect">
            <a:avLst/>
          </a:prstGeom>
        </p:spPr>
      </p:pic>
      <p:pic>
        <p:nvPicPr>
          <p:cNvPr id="1009" name="그림 1008">
            <a:extLst>
              <a:ext uri="{FF2B5EF4-FFF2-40B4-BE49-F238E27FC236}">
                <a16:creationId xmlns="" xmlns:a16="http://schemas.microsoft.com/office/drawing/2014/main" id="{986B0566-E9B9-7822-28B4-6A1CA9743D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007" y="2000228"/>
            <a:ext cx="3106845" cy="1035615"/>
          </a:xfrm>
          <a:prstGeom prst="rect">
            <a:avLst/>
          </a:prstGeom>
        </p:spPr>
      </p:pic>
      <p:pic>
        <p:nvPicPr>
          <p:cNvPr id="1014" name="그림 1013">
            <a:extLst>
              <a:ext uri="{FF2B5EF4-FFF2-40B4-BE49-F238E27FC236}">
                <a16:creationId xmlns="" xmlns:a16="http://schemas.microsoft.com/office/drawing/2014/main" id="{85DFA100-F19C-B60B-5044-E1F90F5269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82321" y="3714740"/>
            <a:ext cx="2228851" cy="747713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="" xmlns:a16="http://schemas.microsoft.com/office/drawing/2014/main" id="{E94B9A0B-694B-296F-3767-E3A7E0374A9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759" y="8038608"/>
            <a:ext cx="1015992" cy="1176858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="" xmlns:a16="http://schemas.microsoft.com/office/drawing/2014/main" id="{B0EFEE64-2952-947D-6EF7-AC86803D111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1" y="6400311"/>
            <a:ext cx="2758089" cy="8148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48730EE-BADC-DD70-9B1F-E2AEE190CC4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93" y="2000228"/>
            <a:ext cx="1022332" cy="11430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C36BDB37-ECE3-C248-F1AF-820E6B3167B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28" y="3530380"/>
            <a:ext cx="1609363" cy="1041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D20B554-1DE5-7540-1291-1911981183BE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93571" y="6585323"/>
            <a:ext cx="1015992" cy="1211733"/>
          </a:xfrm>
          <a:prstGeom prst="rect">
            <a:avLst/>
          </a:prstGeom>
        </p:spPr>
      </p:pic>
      <p:pic>
        <p:nvPicPr>
          <p:cNvPr id="1026" name="Picture 2" descr="C:\Users\acorn\Desktop\R_logo.svg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609431" y="5143500"/>
            <a:ext cx="921781" cy="71438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849367E-A5D4-714A-426F-3CE81240A8B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47" y="3510947"/>
            <a:ext cx="2628662" cy="10610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8EB6F1E2-63EC-4891-720E-79EDD3CE171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70" y="1897124"/>
            <a:ext cx="2758089" cy="1103236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="" xmlns:a16="http://schemas.microsoft.com/office/drawing/2014/main" id="{D5A301B3-D01F-7C3A-4A0D-202AEBDA512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59" y="6572260"/>
            <a:ext cx="2610889" cy="1037362"/>
          </a:xfrm>
          <a:prstGeom prst="rect">
            <a:avLst/>
          </a:prstGeom>
        </p:spPr>
      </p:pic>
      <p:pic>
        <p:nvPicPr>
          <p:cNvPr id="999" name="그림 998">
            <a:extLst>
              <a:ext uri="{FF2B5EF4-FFF2-40B4-BE49-F238E27FC236}">
                <a16:creationId xmlns="" xmlns:a16="http://schemas.microsoft.com/office/drawing/2014/main" id="{9779BB0E-E70B-1AB1-2C72-0D784F84CC5B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97" y="5137812"/>
            <a:ext cx="2781464" cy="680879"/>
          </a:xfrm>
          <a:prstGeom prst="rect">
            <a:avLst/>
          </a:prstGeom>
        </p:spPr>
      </p:pic>
      <p:pic>
        <p:nvPicPr>
          <p:cNvPr id="1019" name="그림 1018">
            <a:extLst>
              <a:ext uri="{FF2B5EF4-FFF2-40B4-BE49-F238E27FC236}">
                <a16:creationId xmlns="" xmlns:a16="http://schemas.microsoft.com/office/drawing/2014/main" id="{8BC33E0A-AB5F-E33A-926D-D59E04675E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30" y="8001020"/>
            <a:ext cx="2386096" cy="1287046"/>
          </a:xfrm>
          <a:prstGeom prst="rect">
            <a:avLst/>
          </a:prstGeom>
        </p:spPr>
      </p:pic>
      <p:pic>
        <p:nvPicPr>
          <p:cNvPr id="3" name="Picture 3" descr="C:\Users\acorn\Desktop\Sql_data_base_with_logo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2571703" y="8358210"/>
            <a:ext cx="1836977" cy="857256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430228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Language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36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1455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Library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050850" y="1345168"/>
            <a:ext cx="19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Visualization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8119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9182100" y="1579007"/>
            <a:ext cx="8280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배  경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3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부동산 시장은 경제에 큰 영향을 미치는 중요한 시장입니다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최근 몇 년간 부동산 가격은 상승세를 보이며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부동산에 대한 관심도 높아졌습니다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 변동요인을 분석하는 것은 부동산 시장을 이해하고 관심을 가진 사람들에게 중요한 정보입니다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82100" y="6896100"/>
            <a:ext cx="82800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목  적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</a:p>
          <a:p>
            <a:endParaRPr lang="en-US" altLang="ko-KR" sz="3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가격에 영향을 미치는 요인들을 파악하여 부동산 시장의 전반적인 흐름을 파악하는데 의미를 가지고 있다</a:t>
            </a:r>
            <a:r>
              <a:rPr lang="en-US" altLang="ko-KR" sz="3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209800" y="1333500"/>
            <a:ext cx="5486400" cy="5029200"/>
            <a:chOff x="1371600" y="1943100"/>
            <a:chExt cx="7710176" cy="7315200"/>
          </a:xfrm>
        </p:grpSpPr>
        <p:pic>
          <p:nvPicPr>
            <p:cNvPr id="2050" name="Picture 2" descr="C:\Users\acorn\OneDrive\Desktop\중간프로젝트\image\아파트 워드클라우드 mas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71600" y="1943100"/>
              <a:ext cx="7710176" cy="7315200"/>
            </a:xfrm>
            <a:prstGeom prst="rect">
              <a:avLst/>
            </a:prstGeom>
            <a:noFill/>
          </p:spPr>
        </p:pic>
        <p:sp>
          <p:nvSpPr>
            <p:cNvPr id="48" name="직사각형 47"/>
            <p:cNvSpPr/>
            <p:nvPr/>
          </p:nvSpPr>
          <p:spPr>
            <a:xfrm>
              <a:off x="2133600" y="2171700"/>
              <a:ext cx="1371600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6295999"/>
            <a:ext cx="7620000" cy="18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/>
          <a:srcRect b="32972"/>
          <a:stretch>
            <a:fillRect/>
          </a:stretch>
        </p:blipFill>
        <p:spPr bwMode="auto">
          <a:xfrm>
            <a:off x="1204886" y="8191500"/>
            <a:ext cx="740571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4572000" y="8039100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: https://www.mk.co.kr/news/realestate/10623803 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 Light" pitchFamily="50" charset="-127"/>
              <a:ea typeface="나눔스퀘어_ac Light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48200" y="9368135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: https://www.dt.co.kr/contents.html?article_no=</a:t>
            </a:r>
            <a:b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</a:b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2023042002109923065001&amp;ref=</a:t>
            </a:r>
            <a:r>
              <a:rPr lang="en-US" altLang="ko-KR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naver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 smtClean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sz="4500" b="1" dirty="0" smtClean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배경 및 목적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10363200" y="1974850"/>
            <a:ext cx="5486400" cy="5880100"/>
            <a:chOff x="10363200" y="1790700"/>
            <a:chExt cx="5486400" cy="5880100"/>
          </a:xfrm>
        </p:grpSpPr>
        <p:grpSp>
          <p:nvGrpSpPr>
            <p:cNvPr id="54" name="그룹 53"/>
            <p:cNvGrpSpPr/>
            <p:nvPr/>
          </p:nvGrpSpPr>
          <p:grpSpPr>
            <a:xfrm>
              <a:off x="11811000" y="3155890"/>
              <a:ext cx="2880000" cy="2880000"/>
              <a:chOff x="11608200" y="2720340"/>
              <a:chExt cx="4320000" cy="4320000"/>
            </a:xfrm>
          </p:grpSpPr>
          <p:pic>
            <p:nvPicPr>
              <p:cNvPr id="1027" name="Picture 3" descr="C:\Users\acorn\OneDrive\Desktop\중간프로젝트\image\아파트이미지.jpeg"/>
              <p:cNvPicPr>
                <a:picLocks noChangeArrowheads="1"/>
              </p:cNvPicPr>
              <p:nvPr/>
            </p:nvPicPr>
            <p:blipFill>
              <a:blip r:embed="rId4">
                <a:lum bright="50000" contrast="-50000"/>
              </a:blip>
              <a:srcRect/>
              <a:stretch>
                <a:fillRect/>
              </a:stretch>
            </p:blipFill>
            <p:spPr bwMode="auto">
              <a:xfrm>
                <a:off x="11608200" y="272034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2396600" y="4086278"/>
                <a:ext cx="274320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환경적</a:t>
                </a:r>
                <a:r>
                  <a:rPr lang="en-US" altLang="ko-KR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/>
                </a:r>
                <a:br>
                  <a:rPr lang="en-US" altLang="ko-KR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33" name="Picture 9" descr="C:\Users\acorn\OneDrive\Desktop\중간프로젝트\image\버스정류장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249400" y="25527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4" name="Picture 10" descr="C:\Users\acorn\OneDrive\Desktop\중간프로젝트\image\병원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401800" y="4298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5" name="Picture 11" descr="C:\Users\acorn\OneDrive\Desktop\중간프로젝트\image\카페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487400" y="5822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6" name="Picture 12" descr="C:\Users\acorn\OneDrive\Desktop\중간프로젝트\image\학교.jpg"/>
            <p:cNvPicPr>
              <a:picLocks noChangeAspect="1" noChangeArrowheads="1"/>
            </p:cNvPicPr>
            <p:nvPr/>
          </p:nvPicPr>
          <p:blipFill>
            <a:blip r:embed="rId8"/>
            <a:srcRect l="20000" t="17812" r="20000" b="20224"/>
            <a:stretch>
              <a:fillRect/>
            </a:stretch>
          </p:blipFill>
          <p:spPr bwMode="auto">
            <a:xfrm>
              <a:off x="10363200" y="2470090"/>
              <a:ext cx="192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8" name="Picture 14" descr="C:\Users\acorn\OneDrive\Desktop\중간프로젝트\image\공원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1506200" y="5899091"/>
              <a:ext cx="1800000" cy="13482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9" name="Picture 15" descr="C:\Users\acorn\OneDrive\Desktop\중간프로젝트\image\대학교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439400" y="413379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3" name="TextBox 82"/>
            <p:cNvSpPr txBox="1"/>
            <p:nvPr/>
          </p:nvSpPr>
          <p:spPr>
            <a:xfrm>
              <a:off x="10535400" y="55815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학교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249400" y="39243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정류장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401800" y="55180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병원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487400" y="71944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34800" y="7270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공원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591800" y="3841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학원</a:t>
              </a:r>
            </a:p>
          </p:txBody>
        </p:sp>
        <p:pic>
          <p:nvPicPr>
            <p:cNvPr id="1040" name="Picture 16" descr="C:\Users\acorn\OneDrive\Desktop\중간프로젝트\image\범죄율.png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496800" y="1790700"/>
              <a:ext cx="1620000" cy="126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1" name="TextBox 90"/>
            <p:cNvSpPr txBox="1"/>
            <p:nvPr/>
          </p:nvSpPr>
          <p:spPr>
            <a:xfrm>
              <a:off x="12649200" y="30099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치안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886200" y="8191500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: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환경적 요인과 경제적 요인이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/>
            </a:r>
            <a:b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</a:b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아파트가격에 영향을 미친다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468600" y="94107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출처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: Google image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590800" y="1793845"/>
            <a:ext cx="6096000" cy="6242110"/>
            <a:chOff x="2743200" y="1263590"/>
            <a:chExt cx="6096000" cy="6242110"/>
          </a:xfrm>
        </p:grpSpPr>
        <p:grpSp>
          <p:nvGrpSpPr>
            <p:cNvPr id="53" name="그룹 52"/>
            <p:cNvGrpSpPr/>
            <p:nvPr/>
          </p:nvGrpSpPr>
          <p:grpSpPr>
            <a:xfrm>
              <a:off x="4282800" y="2720700"/>
              <a:ext cx="2880000" cy="2880000"/>
              <a:chOff x="4114800" y="2857500"/>
              <a:chExt cx="4320000" cy="4320000"/>
            </a:xfrm>
          </p:grpSpPr>
          <p:pic>
            <p:nvPicPr>
              <p:cNvPr id="1026" name="Picture 2" descr="C:\Users\acorn\OneDrive\Desktop\중간프로젝트\image\화폐.jpg"/>
              <p:cNvPicPr>
                <a:picLocks noChangeArrowheads="1"/>
              </p:cNvPicPr>
              <p:nvPr/>
            </p:nvPicPr>
            <p:blipFill>
              <a:blip r:embed="rId12">
                <a:lum bright="50000" contrast="-60000"/>
              </a:blip>
              <a:srcRect/>
              <a:stretch>
                <a:fillRect/>
              </a:stretch>
            </p:blipFill>
            <p:spPr bwMode="auto">
              <a:xfrm>
                <a:off x="4114800" y="285750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4811760" y="4223438"/>
                <a:ext cx="292608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경제적</a:t>
                </a:r>
                <a:r>
                  <a:rPr lang="en-US" altLang="ko-KR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/>
                </a:r>
                <a:br>
                  <a:rPr lang="en-US" altLang="ko-KR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28" name="Picture 4" descr="C:\Users\acorn\OneDrive\Desktop\중간프로젝트\image\GDP.png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3124200" y="18669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29" name="Picture 5" descr="C:\Users\acorn\OneDrive\Desktop\중간프로젝트\image\금리.pn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876800" y="1263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0" name="Picture 6" descr="C:\Users\acorn\OneDrive\Desktop\중간프로젝트\image\물가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038600" y="514350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1" name="Picture 7" descr="C:\Users\acorn\OneDrive\Desktop\중간프로젝트\image\실업율.pn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2743200" y="39243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2" name="Picture 8" descr="C:\Users\acorn\OneDrive\Desktop\중간프로젝트\image\인구이동.jpg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629400" y="1771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7" name="TextBox 76"/>
            <p:cNvSpPr txBox="1"/>
            <p:nvPr/>
          </p:nvSpPr>
          <p:spPr>
            <a:xfrm>
              <a:off x="4114800" y="6876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물가지수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76800" y="2685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금리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124200" y="33147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GDP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29400" y="32193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인구이동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3721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실업률</a:t>
              </a:r>
            </a:p>
          </p:txBody>
        </p:sp>
        <p:pic>
          <p:nvPicPr>
            <p:cNvPr id="4098" name="Picture 2" descr="C:\Users\acorn\OneDrive\Desktop\중간프로젝트\image\고용율.jpg"/>
            <p:cNvPicPr>
              <a:picLocks noChangeAspect="1" noChangeArrowheads="1"/>
            </p:cNvPicPr>
            <p:nvPr/>
          </p:nvPicPr>
          <p:blipFill>
            <a:blip r:embed="rId18"/>
            <a:srcRect l="10583" t="7056" r="8278" b="8278"/>
            <a:stretch>
              <a:fillRect/>
            </a:stretch>
          </p:blipFill>
          <p:spPr bwMode="auto">
            <a:xfrm>
              <a:off x="7086600" y="3600390"/>
              <a:ext cx="1752600" cy="1828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9" name="TextBox 48"/>
            <p:cNvSpPr txBox="1"/>
            <p:nvPr/>
          </p:nvSpPr>
          <p:spPr>
            <a:xfrm>
              <a:off x="7239000" y="54291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고용률</a:t>
              </a:r>
            </a:p>
          </p:txBody>
        </p:sp>
        <p:pic>
          <p:nvPicPr>
            <p:cNvPr id="4099" name="Picture 3" descr="C:\Users\acorn\OneDrive\Desktop\중간프로젝트\image\cash flow ratio.png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5715000" y="5197614"/>
              <a:ext cx="1620000" cy="1620000"/>
            </a:xfrm>
            <a:prstGeom prst="rect">
              <a:avLst/>
            </a:prstGeom>
            <a:noFill/>
          </p:spPr>
        </p:pic>
        <p:sp>
          <p:nvSpPr>
            <p:cNvPr id="55" name="TextBox 54"/>
            <p:cNvSpPr txBox="1"/>
            <p:nvPr/>
          </p:nvSpPr>
          <p:spPr>
            <a:xfrm>
              <a:off x="5791200" y="6797814"/>
              <a:ext cx="1447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현금유동성</a:t>
              </a:r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/>
              </a:r>
              <a:b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</a:b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비율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설정</a:t>
            </a:r>
            <a:endParaRPr lang="ko-KR" altLang="en-US" sz="45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C:\Users\acorn\OneDrive\Desktop\중간프로젝트\전월세매매가-전처리데이터.png"/>
          <p:cNvPicPr>
            <a:picLocks noChangeAspect="1" noChangeArrowheads="1"/>
          </p:cNvPicPr>
          <p:nvPr/>
        </p:nvPicPr>
        <p:blipFill>
          <a:blip r:embed="rId5"/>
          <a:srcRect t="4348"/>
          <a:stretch>
            <a:fillRect/>
          </a:stretch>
        </p:blipFill>
        <p:spPr bwMode="auto">
          <a:xfrm>
            <a:off x="1314368" y="2152652"/>
            <a:ext cx="6342442" cy="2362200"/>
          </a:xfrm>
          <a:prstGeom prst="rect">
            <a:avLst/>
          </a:prstGeom>
          <a:noFill/>
        </p:spPr>
      </p:pic>
      <p:pic>
        <p:nvPicPr>
          <p:cNvPr id="1028" name="Picture 4" descr="C:\Users\acorn\OneDrive\Desktop\중간프로젝트\전월세전환율-전처리데이터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00200" y="2838452"/>
            <a:ext cx="4967161" cy="25908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314368" y="1485900"/>
            <a:ext cx="711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아파트 </a:t>
            </a:r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실거래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매매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전세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월세 데이터 및 </a:t>
            </a:r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전월세변환율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(2006-2022) </a:t>
            </a:r>
          </a:p>
          <a:p>
            <a:pPr marL="342900" indent="-342900"/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	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: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KOSIS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국토교통부 </a:t>
            </a:r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실거래가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공개시스템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82256" y="1428724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필요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column data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추출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결측치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처리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데이터타입 변환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982256" y="1809724"/>
            <a:ext cx="5714999" cy="348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982256" y="6888043"/>
            <a:ext cx="7048678" cy="268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9982256" y="5897443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파생변수 생성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b="1" dirty="0" smtClean="0">
                <a:latin typeface="나눔스퀘어_ac Bold" pitchFamily="50" charset="-127"/>
                <a:ea typeface="나눔스퀘어_ac Bold" pitchFamily="50" charset="-127"/>
              </a:rPr>
              <a:t>월세가격 변환 </a:t>
            </a:r>
            <a:r>
              <a:rPr lang="en-US" altLang="ko-KR" b="1" dirty="0" smtClean="0">
                <a:latin typeface="나눔스퀘어_ac Bold" pitchFamily="50" charset="-127"/>
                <a:ea typeface="나눔스퀘어_ac Bold" pitchFamily="50" charset="-127"/>
              </a:rPr>
              <a:t>= </a:t>
            </a:r>
            <a:r>
              <a:rPr lang="ko-KR" altLang="en-US" b="1" dirty="0" smtClean="0">
                <a:latin typeface="나눔스퀘어_ac Bold" pitchFamily="50" charset="-127"/>
                <a:ea typeface="나눔스퀘어_ac Bold" pitchFamily="50" charset="-127"/>
              </a:rPr>
              <a:t>보증금 </a:t>
            </a:r>
            <a:r>
              <a:rPr lang="en-US" altLang="ko-KR" b="1" dirty="0" smtClean="0">
                <a:latin typeface="나눔스퀘어_ac Bold" pitchFamily="50" charset="-127"/>
                <a:ea typeface="나눔스퀘어_ac Bold" pitchFamily="50" charset="-127"/>
              </a:rPr>
              <a:t>+ (</a:t>
            </a:r>
            <a:r>
              <a:rPr lang="ko-KR" altLang="en-US" b="1" dirty="0" smtClean="0">
                <a:latin typeface="나눔스퀘어_ac Bold" pitchFamily="50" charset="-127"/>
                <a:ea typeface="나눔스퀘어_ac Bold" pitchFamily="50" charset="-127"/>
              </a:rPr>
              <a:t>월세 * </a:t>
            </a:r>
            <a:r>
              <a:rPr lang="en-US" altLang="ko-KR" b="1" dirty="0" smtClean="0">
                <a:latin typeface="나눔스퀘어_ac Bold" pitchFamily="50" charset="-127"/>
                <a:ea typeface="나눔스퀘어_ac Bold" pitchFamily="50" charset="-127"/>
              </a:rPr>
              <a:t>12</a:t>
            </a:r>
            <a:r>
              <a:rPr lang="ko-KR" altLang="en-US" b="1" dirty="0" smtClean="0">
                <a:latin typeface="나눔스퀘어_ac Bold" pitchFamily="50" charset="-127"/>
                <a:ea typeface="나눔스퀘어_ac Bold" pitchFamily="50" charset="-127"/>
              </a:rPr>
              <a:t>개월</a:t>
            </a:r>
            <a:r>
              <a:rPr lang="en-US" altLang="ko-KR" b="1" dirty="0" smtClean="0">
                <a:latin typeface="나눔스퀘어_ac Bold" pitchFamily="50" charset="-127"/>
                <a:ea typeface="나눔스퀘어_ac Bold" pitchFamily="50" charset="-127"/>
              </a:rPr>
              <a:t>) / </a:t>
            </a:r>
            <a:r>
              <a:rPr lang="ko-KR" altLang="en-US" b="1" dirty="0" smtClean="0">
                <a:latin typeface="나눔스퀘어_ac Bold" pitchFamily="50" charset="-127"/>
                <a:ea typeface="나눔스퀘어_ac Bold" pitchFamily="50" charset="-127"/>
              </a:rPr>
              <a:t>자치구별 </a:t>
            </a:r>
            <a:r>
              <a:rPr lang="ko-KR" altLang="en-US" b="1" dirty="0" err="1" smtClean="0">
                <a:latin typeface="나눔스퀘어_ac Bold" pitchFamily="50" charset="-127"/>
                <a:ea typeface="나눔스퀘어_ac Bold" pitchFamily="50" charset="-127"/>
              </a:rPr>
              <a:t>전월세변환율</a:t>
            </a:r>
            <a:endParaRPr lang="en-US" altLang="ko-KR" b="1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1m</a:t>
            </a:r>
            <a:r>
              <a:rPr lang="en-US" altLang="ko-KR" baseline="30000" dirty="0" smtClean="0"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전용면적당 거래금액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만원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) = 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거래금액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만원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) /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전용면적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(m</a:t>
            </a:r>
            <a:r>
              <a:rPr lang="en-US" altLang="ko-KR" baseline="30000" dirty="0" smtClean="0"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아파트 </a:t>
            </a:r>
            <a:r>
              <a:rPr lang="ko-KR" altLang="en-US" sz="3500" dirty="0" err="1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실거래가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429620" y="328611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3073090" y="542925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5400000">
            <a:off x="8429620" y="757239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14368" y="6490427"/>
            <a:ext cx="5486400" cy="2867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3" descr="C:\Users\acorn\OneDrive\Desktop\중간프로젝트\전월세매매가-전처리데이터2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00266" y="6786574"/>
            <a:ext cx="5181600" cy="2626052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1314368" y="5988614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4.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서울시 자치구 기준 월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연도별 데이터 정리</a:t>
            </a:r>
            <a:endParaRPr lang="ko-KR" altLang="en-US" dirty="0"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572" y="2428856"/>
            <a:ext cx="8897933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b="8273"/>
          <a:stretch>
            <a:fillRect/>
          </a:stretch>
        </p:blipFill>
        <p:spPr bwMode="auto">
          <a:xfrm>
            <a:off x="14001802" y="4786310"/>
            <a:ext cx="257175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56774" y="7036607"/>
            <a:ext cx="8987424" cy="1393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571572" y="1643038"/>
            <a:ext cx="7643866" cy="718876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marL="457200" indent="-457200"/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계정항목 </a:t>
            </a:r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컬럼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값 변경 및 인덱스 설정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필요한 </a:t>
            </a:r>
            <a:r>
              <a:rPr lang="ko-KR" altLang="en-US" dirty="0" err="1" smtClean="0">
                <a:latin typeface="나눔스퀘어_ac Bold" pitchFamily="50" charset="-127"/>
                <a:ea typeface="나눔스퀘어_ac Bold" pitchFamily="50" charset="-127"/>
              </a:rPr>
              <a:t>컬럼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추출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  <a:p>
            <a:pPr marL="457200" indent="-457200"/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: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ECOS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한국은행 경제통계시스템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56774" y="6655720"/>
            <a:ext cx="5143536" cy="441877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결과값 다른 데이터와 통일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01802" y="4298266"/>
            <a:ext cx="2000264" cy="441877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dirty="0" smtClean="0"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dirty="0" smtClean="0">
                <a:latin typeface="나눔스퀘어_ac Bold" pitchFamily="50" charset="-127"/>
                <a:ea typeface="나눔스퀘어_ac Bold" pitchFamily="50" charset="-127"/>
              </a:rPr>
              <a:t> 데이터 정리</a:t>
            </a:r>
            <a:endParaRPr lang="en-US" altLang="ko-KR" dirty="0" smtClean="0"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500" dirty="0" smtClean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GDP,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물가지수</a:t>
            </a:r>
            <a:r>
              <a:rPr lang="en-US" altLang="ko-KR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기준금리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5844789" y="550069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1930082" y="714376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1672</TotalTime>
  <Words>1218</Words>
  <Application>Microsoft Office PowerPoint</Application>
  <PresentationFormat>사용자 지정</PresentationFormat>
  <Paragraphs>240</Paragraphs>
  <Slides>41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전월세~인프라</vt:lpstr>
      <vt:lpstr>전월세~인프라</vt:lpstr>
      <vt:lpstr>슬라이드 37</vt:lpstr>
      <vt:lpstr>슬라이드 38</vt:lpstr>
      <vt:lpstr>슬라이드 39</vt:lpstr>
      <vt:lpstr>슬라이드 40</vt:lpstr>
      <vt:lpstr>슬라이드 41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acorn</cp:lastModifiedBy>
  <cp:revision>216</cp:revision>
  <dcterms:created xsi:type="dcterms:W3CDTF">2023-04-25T18:45:32Z</dcterms:created>
  <dcterms:modified xsi:type="dcterms:W3CDTF">2023-04-28T09:03:51Z</dcterms:modified>
</cp:coreProperties>
</file>